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2"/>
    <p:sldId id="257" r:id="rId3"/>
    <p:sldId id="263" r:id="rId4"/>
    <p:sldId id="258" r:id="rId5"/>
    <p:sldId id="259" r:id="rId6"/>
    <p:sldId id="260" r:id="rId7"/>
    <p:sldId id="262" r:id="rId8"/>
  </p:sldIdLst>
  <p:sldSz cx="18288000" cy="10287000"/>
  <p:notesSz cx="6858000" cy="9144000"/>
  <p:embeddedFontLst>
    <p:embeddedFont>
      <p:font typeface="Aptos Bold" panose="020B0004020202020204" pitchFamily="34" charset="0"/>
      <p:regular r:id="rId10"/>
      <p:bold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4E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E6B815-03B1-42B5-842F-983BC016BE15}" v="6" dt="2026-03-16T17:22:24.634"/>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670FD4-13F0-4966-91DB-1889F34911F3}" type="datetimeFigureOut">
              <a:rPr lang="es-EC" smtClean="0"/>
              <a:t>12/5/2026</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76F534-A692-483D-87DC-55B534A5FF7A}" type="slidenum">
              <a:rPr lang="es-EC" smtClean="0"/>
              <a:t>‹Nº›</a:t>
            </a:fld>
            <a:endParaRPr lang="es-EC"/>
          </a:p>
        </p:txBody>
      </p:sp>
    </p:spTree>
    <p:extLst>
      <p:ext uri="{BB962C8B-B14F-4D97-AF65-F5344CB8AC3E}">
        <p14:creationId xmlns:p14="http://schemas.microsoft.com/office/powerpoint/2010/main" val="2919325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58" y="0"/>
            <a:ext cx="18281075" cy="10287000"/>
            <a:chOff x="0" y="0"/>
            <a:chExt cx="24374767" cy="13716000"/>
          </a:xfrm>
        </p:grpSpPr>
        <p:sp>
          <p:nvSpPr>
            <p:cNvPr id="3" name="Freeform 3" descr="Imagen que contiene Texto  El contenido generado por IA puede ser incorrecto."/>
            <p:cNvSpPr/>
            <p:nvPr/>
          </p:nvSpPr>
          <p:spPr>
            <a:xfrm>
              <a:off x="0" y="0"/>
              <a:ext cx="24374729" cy="13716000"/>
            </a:xfrm>
            <a:custGeom>
              <a:avLst/>
              <a:gdLst/>
              <a:ahLst/>
              <a:cxnLst/>
              <a:rect l="l" t="t" r="r" b="b"/>
              <a:pathLst>
                <a:path w="24374729" h="13716000">
                  <a:moveTo>
                    <a:pt x="0" y="0"/>
                  </a:moveTo>
                  <a:lnTo>
                    <a:pt x="24374729" y="0"/>
                  </a:lnTo>
                  <a:lnTo>
                    <a:pt x="24374729" y="13716000"/>
                  </a:lnTo>
                  <a:lnTo>
                    <a:pt x="0" y="13716000"/>
                  </a:lnTo>
                  <a:lnTo>
                    <a:pt x="0" y="0"/>
                  </a:lnTo>
                  <a:close/>
                </a:path>
              </a:pathLst>
            </a:custGeom>
            <a:blipFill>
              <a:blip r:embed="rId2"/>
              <a:stretch>
                <a:fillRect/>
              </a:stretch>
            </a:blipFill>
          </p:spPr>
          <p:txBody>
            <a:bodyPr/>
            <a:lstStyle/>
            <a:p>
              <a:endParaRPr lang="es-EC"/>
            </a:p>
          </p:txBody>
        </p:sp>
      </p:grpSp>
      <p:sp>
        <p:nvSpPr>
          <p:cNvPr id="4" name="TextBox 4"/>
          <p:cNvSpPr txBox="1"/>
          <p:nvPr/>
        </p:nvSpPr>
        <p:spPr>
          <a:xfrm>
            <a:off x="457200" y="4000500"/>
            <a:ext cx="11004261" cy="1725922"/>
          </a:xfrm>
          <a:prstGeom prst="rect">
            <a:avLst/>
          </a:prstGeom>
        </p:spPr>
        <p:txBody>
          <a:bodyPr wrap="square" lIns="0" tIns="0" rIns="0" bIns="0" rtlCol="0" anchor="t">
            <a:spAutoFit/>
          </a:bodyPr>
          <a:lstStyle/>
          <a:p>
            <a:pPr algn="ctr">
              <a:lnSpc>
                <a:spcPts val="14400"/>
              </a:lnSpc>
            </a:pPr>
            <a:r>
              <a:rPr lang="en-US" sz="8800" b="1" dirty="0">
                <a:solidFill>
                  <a:srgbClr val="203C82"/>
                </a:solidFill>
                <a:latin typeface="Aptos"/>
                <a:ea typeface="Aptos"/>
                <a:cs typeface="Aptos"/>
                <a:sym typeface="Aptos"/>
              </a:rPr>
              <a:t>AUDITORIA INTERNA </a:t>
            </a:r>
          </a:p>
        </p:txBody>
      </p:sp>
      <p:sp>
        <p:nvSpPr>
          <p:cNvPr id="5" name="TextBox 5"/>
          <p:cNvSpPr txBox="1"/>
          <p:nvPr/>
        </p:nvSpPr>
        <p:spPr>
          <a:xfrm>
            <a:off x="1575635" y="7226970"/>
            <a:ext cx="8329908" cy="551433"/>
          </a:xfrm>
          <a:prstGeom prst="rect">
            <a:avLst/>
          </a:prstGeom>
        </p:spPr>
        <p:txBody>
          <a:bodyPr lIns="0" tIns="0" rIns="0" bIns="0" rtlCol="0" anchor="t">
            <a:spAutoFit/>
          </a:bodyPr>
          <a:lstStyle/>
          <a:p>
            <a:pPr algn="ctr">
              <a:lnSpc>
                <a:spcPts val="4320"/>
              </a:lnSpc>
            </a:pPr>
            <a:r>
              <a:rPr lang="en-US" sz="3600" dirty="0">
                <a:solidFill>
                  <a:srgbClr val="203C82"/>
                </a:solidFill>
                <a:latin typeface="Aptos"/>
                <a:ea typeface="Aptos"/>
                <a:cs typeface="Aptos"/>
                <a:sym typeface="Aptos"/>
              </a:rPr>
              <a:t>2025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19"/>
            <a:ext cx="18303878" cy="10296887"/>
            <a:chOff x="0" y="0"/>
            <a:chExt cx="24405171" cy="13729183"/>
          </a:xfrm>
        </p:grpSpPr>
        <p:sp>
          <p:nvSpPr>
            <p:cNvPr id="3" name="Freeform 3" descr="Interfaz de usuario gráfica, Texto, Aplicación, Chat o mensaje de texto  El contenido generado por IA puede ser incorrecto."/>
            <p:cNvSpPr/>
            <p:nvPr/>
          </p:nvSpPr>
          <p:spPr>
            <a:xfrm>
              <a:off x="0" y="0"/>
              <a:ext cx="24405210" cy="13729208"/>
            </a:xfrm>
            <a:custGeom>
              <a:avLst/>
              <a:gdLst/>
              <a:ahLst/>
              <a:cxnLst/>
              <a:rect l="l" t="t" r="r" b="b"/>
              <a:pathLst>
                <a:path w="24405210" h="13729208">
                  <a:moveTo>
                    <a:pt x="0" y="0"/>
                  </a:moveTo>
                  <a:lnTo>
                    <a:pt x="24405210" y="0"/>
                  </a:lnTo>
                  <a:lnTo>
                    <a:pt x="24405210" y="13729208"/>
                  </a:lnTo>
                  <a:lnTo>
                    <a:pt x="0" y="13729208"/>
                  </a:lnTo>
                  <a:lnTo>
                    <a:pt x="0" y="0"/>
                  </a:lnTo>
                  <a:close/>
                </a:path>
              </a:pathLst>
            </a:custGeom>
            <a:blipFill>
              <a:blip r:embed="rId2"/>
              <a:stretch>
                <a:fillRect t="-14" b="-14"/>
              </a:stretch>
            </a:blipFill>
          </p:spPr>
          <p:txBody>
            <a:bodyPr/>
            <a:lstStyle/>
            <a:p>
              <a:endParaRPr lang="es-EC" dirty="0"/>
            </a:p>
          </p:txBody>
        </p:sp>
      </p:grpSp>
      <p:sp>
        <p:nvSpPr>
          <p:cNvPr id="4" name="TextBox 4"/>
          <p:cNvSpPr txBox="1"/>
          <p:nvPr/>
        </p:nvSpPr>
        <p:spPr>
          <a:xfrm>
            <a:off x="4663440" y="1943100"/>
            <a:ext cx="8961120" cy="2500108"/>
          </a:xfrm>
          <a:prstGeom prst="rect">
            <a:avLst/>
          </a:prstGeom>
        </p:spPr>
        <p:txBody>
          <a:bodyPr lIns="0" tIns="0" rIns="0" bIns="0" rtlCol="0" anchor="t">
            <a:spAutoFit/>
          </a:bodyPr>
          <a:lstStyle/>
          <a:p>
            <a:pPr algn="ctr">
              <a:lnSpc>
                <a:spcPts val="12600"/>
              </a:lnSpc>
            </a:pPr>
            <a:r>
              <a:rPr lang="en-US" sz="4800" b="1" dirty="0">
                <a:solidFill>
                  <a:srgbClr val="FFFFFF"/>
                </a:solidFill>
                <a:latin typeface="Aptos Bold"/>
                <a:ea typeface="Aptos Bold"/>
                <a:cs typeface="Aptos Bold"/>
                <a:sym typeface="Aptos Bold"/>
              </a:rPr>
              <a:t>CONTENIDO</a:t>
            </a:r>
          </a:p>
          <a:p>
            <a:pPr algn="ctr">
              <a:lnSpc>
                <a:spcPts val="7200"/>
              </a:lnSpc>
            </a:pPr>
            <a:endParaRPr lang="en-US" sz="4800" b="1" dirty="0">
              <a:solidFill>
                <a:srgbClr val="FFFFFF"/>
              </a:solidFill>
              <a:latin typeface="Aptos Bold"/>
              <a:ea typeface="Aptos Bold"/>
              <a:cs typeface="Aptos Bold"/>
              <a:sym typeface="Aptos Bold"/>
            </a:endParaRPr>
          </a:p>
        </p:txBody>
      </p:sp>
      <p:sp>
        <p:nvSpPr>
          <p:cNvPr id="7" name="CuadroTexto 6">
            <a:extLst>
              <a:ext uri="{FF2B5EF4-FFF2-40B4-BE49-F238E27FC236}">
                <a16:creationId xmlns:a16="http://schemas.microsoft.com/office/drawing/2014/main" id="{4060C5AE-ECAE-3696-7C1D-D001F4FFF475}"/>
              </a:ext>
            </a:extLst>
          </p:cNvPr>
          <p:cNvSpPr txBox="1"/>
          <p:nvPr/>
        </p:nvSpPr>
        <p:spPr>
          <a:xfrm>
            <a:off x="1752600" y="4000500"/>
            <a:ext cx="15316200" cy="4247317"/>
          </a:xfrm>
          <a:prstGeom prst="rect">
            <a:avLst/>
          </a:prstGeom>
          <a:noFill/>
        </p:spPr>
        <p:txBody>
          <a:bodyPr wrap="square">
            <a:spAutoFit/>
          </a:bodyPr>
          <a:lstStyle/>
          <a:p>
            <a:pPr marL="742950" indent="-742950">
              <a:buFont typeface="+mj-lt"/>
              <a:buAutoNum type="arabicPeriod"/>
            </a:pPr>
            <a:r>
              <a:rPr lang="es-ES" sz="4000" b="1" dirty="0">
                <a:solidFill>
                  <a:schemeClr val="tx2"/>
                </a:solidFill>
              </a:rPr>
              <a:t>Razonabilidad Financiero</a:t>
            </a:r>
          </a:p>
          <a:p>
            <a:pPr marL="742950" indent="-742950">
              <a:buFont typeface="+mj-lt"/>
              <a:buAutoNum type="arabicPeriod"/>
            </a:pPr>
            <a:r>
              <a:rPr lang="es-ES" sz="4000" b="1" dirty="0">
                <a:solidFill>
                  <a:schemeClr val="tx2"/>
                </a:solidFill>
              </a:rPr>
              <a:t>Control Interno</a:t>
            </a:r>
          </a:p>
          <a:p>
            <a:pPr marL="742950" indent="-742950">
              <a:buFont typeface="+mj-lt"/>
              <a:buAutoNum type="arabicPeriod"/>
            </a:pPr>
            <a:r>
              <a:rPr lang="es-ES" sz="4000" b="1" dirty="0">
                <a:solidFill>
                  <a:schemeClr val="tx2"/>
                </a:solidFill>
              </a:rPr>
              <a:t>Gobierno Cooperativo</a:t>
            </a:r>
          </a:p>
          <a:p>
            <a:pPr marL="742950" indent="-742950">
              <a:buFont typeface="+mj-lt"/>
              <a:buAutoNum type="arabicPeriod"/>
            </a:pPr>
            <a:r>
              <a:rPr lang="es-ES" sz="4000" b="1" dirty="0">
                <a:solidFill>
                  <a:schemeClr val="tx2"/>
                </a:solidFill>
              </a:rPr>
              <a:t>Gestión Integral de Riesgos</a:t>
            </a:r>
            <a:endParaRPr lang="es-ES" sz="4000" dirty="0">
              <a:solidFill>
                <a:schemeClr val="tx2"/>
              </a:solidFill>
            </a:endParaRPr>
          </a:p>
          <a:p>
            <a:pPr marL="742950" indent="-742950">
              <a:buFont typeface="+mj-lt"/>
              <a:buAutoNum type="arabicPeriod"/>
            </a:pPr>
            <a:r>
              <a:rPr lang="es-ES" sz="4000" b="1" dirty="0">
                <a:solidFill>
                  <a:schemeClr val="tx2"/>
                </a:solidFill>
              </a:rPr>
              <a:t>Cumplimiento Normativo</a:t>
            </a:r>
          </a:p>
          <a:p>
            <a:pPr marL="742950" indent="-742950">
              <a:buFont typeface="+mj-lt"/>
              <a:buAutoNum type="arabicPeriod"/>
            </a:pPr>
            <a:r>
              <a:rPr lang="es-ES" sz="4000" b="1" dirty="0">
                <a:solidFill>
                  <a:schemeClr val="tx2"/>
                </a:solidFill>
              </a:rPr>
              <a:t>Seguimiento y Mejora Continua</a:t>
            </a:r>
            <a:br>
              <a:rPr lang="es-ES" sz="3000" dirty="0">
                <a:solidFill>
                  <a:schemeClr val="tx2"/>
                </a:solidFill>
              </a:rPr>
            </a:br>
            <a:endParaRPr lang="es-ES" sz="3000" dirty="0">
              <a:solidFill>
                <a:schemeClr val="tx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5F845-4AFB-D4D3-EB8E-E96B128CE30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2FB117F-D8CD-9D49-BB4C-D181B2BCC459}"/>
              </a:ext>
            </a:extLst>
          </p:cNvPr>
          <p:cNvGrpSpPr/>
          <p:nvPr/>
        </p:nvGrpSpPr>
        <p:grpSpPr>
          <a:xfrm>
            <a:off x="0" y="219"/>
            <a:ext cx="18303878" cy="10296887"/>
            <a:chOff x="0" y="0"/>
            <a:chExt cx="24405171" cy="13729183"/>
          </a:xfrm>
        </p:grpSpPr>
        <p:sp>
          <p:nvSpPr>
            <p:cNvPr id="3" name="Freeform 3" descr="Interfaz de usuario gráfica, Texto, Aplicación, Chat o mensaje de texto  El contenido generado por IA puede ser incorrecto.">
              <a:extLst>
                <a:ext uri="{FF2B5EF4-FFF2-40B4-BE49-F238E27FC236}">
                  <a16:creationId xmlns:a16="http://schemas.microsoft.com/office/drawing/2014/main" id="{6DFDB379-CFEC-6441-CC82-189065FF6850}"/>
                </a:ext>
              </a:extLst>
            </p:cNvPr>
            <p:cNvSpPr/>
            <p:nvPr/>
          </p:nvSpPr>
          <p:spPr>
            <a:xfrm>
              <a:off x="0" y="0"/>
              <a:ext cx="24405210" cy="13729208"/>
            </a:xfrm>
            <a:custGeom>
              <a:avLst/>
              <a:gdLst/>
              <a:ahLst/>
              <a:cxnLst/>
              <a:rect l="l" t="t" r="r" b="b"/>
              <a:pathLst>
                <a:path w="24405210" h="13729208">
                  <a:moveTo>
                    <a:pt x="0" y="0"/>
                  </a:moveTo>
                  <a:lnTo>
                    <a:pt x="24405210" y="0"/>
                  </a:lnTo>
                  <a:lnTo>
                    <a:pt x="24405210" y="13729208"/>
                  </a:lnTo>
                  <a:lnTo>
                    <a:pt x="0" y="13729208"/>
                  </a:lnTo>
                  <a:lnTo>
                    <a:pt x="0" y="0"/>
                  </a:lnTo>
                  <a:close/>
                </a:path>
              </a:pathLst>
            </a:custGeom>
            <a:blipFill>
              <a:blip r:embed="rId2"/>
              <a:stretch>
                <a:fillRect t="-14" b="-14"/>
              </a:stretch>
            </a:blipFill>
          </p:spPr>
          <p:txBody>
            <a:bodyPr/>
            <a:lstStyle/>
            <a:p>
              <a:endParaRPr lang="es-EC" dirty="0"/>
            </a:p>
          </p:txBody>
        </p:sp>
      </p:grpSp>
      <p:sp>
        <p:nvSpPr>
          <p:cNvPr id="4" name="TextBox 4">
            <a:extLst>
              <a:ext uri="{FF2B5EF4-FFF2-40B4-BE49-F238E27FC236}">
                <a16:creationId xmlns:a16="http://schemas.microsoft.com/office/drawing/2014/main" id="{114A2CEA-E409-54B3-58FA-1A57B4AF5E79}"/>
              </a:ext>
            </a:extLst>
          </p:cNvPr>
          <p:cNvSpPr txBox="1"/>
          <p:nvPr/>
        </p:nvSpPr>
        <p:spPr>
          <a:xfrm>
            <a:off x="4655486" y="1956951"/>
            <a:ext cx="8969073" cy="2539157"/>
          </a:xfrm>
          <a:prstGeom prst="rect">
            <a:avLst/>
          </a:prstGeom>
        </p:spPr>
        <p:txBody>
          <a:bodyPr wrap="square" lIns="0" tIns="0" rIns="0" bIns="0" rtlCol="0" anchor="t">
            <a:spAutoFit/>
          </a:bodyPr>
          <a:lstStyle/>
          <a:p>
            <a:pPr algn="ctr">
              <a:lnSpc>
                <a:spcPts val="12600"/>
              </a:lnSpc>
            </a:pPr>
            <a:r>
              <a:rPr lang="es-EC" sz="4800" b="1" dirty="0">
                <a:solidFill>
                  <a:schemeClr val="bg1"/>
                </a:solidFill>
                <a:latin typeface="Aptos" panose="020B0004020202020204" pitchFamily="34" charset="0"/>
              </a:rPr>
              <a:t>OBJETIVO GENERAL</a:t>
            </a:r>
            <a:endParaRPr lang="en-US" sz="4800" b="1" dirty="0">
              <a:solidFill>
                <a:schemeClr val="bg1"/>
              </a:solidFill>
              <a:latin typeface="Aptos" panose="020B0004020202020204" pitchFamily="34" charset="0"/>
              <a:ea typeface="Aptos Bold"/>
              <a:cs typeface="Aptos Bold"/>
              <a:sym typeface="Aptos Bold"/>
            </a:endParaRPr>
          </a:p>
          <a:p>
            <a:pPr algn="ctr">
              <a:lnSpc>
                <a:spcPts val="7200"/>
              </a:lnSpc>
            </a:pPr>
            <a:endParaRPr lang="en-US" sz="4800" b="1" dirty="0">
              <a:solidFill>
                <a:srgbClr val="FFFFFF"/>
              </a:solidFill>
              <a:latin typeface="Aptos" panose="020B0004020202020204" pitchFamily="34" charset="0"/>
              <a:ea typeface="Aptos Bold"/>
              <a:cs typeface="Aptos Bold"/>
              <a:sym typeface="Aptos Bold"/>
            </a:endParaRPr>
          </a:p>
        </p:txBody>
      </p:sp>
      <p:sp>
        <p:nvSpPr>
          <p:cNvPr id="6" name="CuadroTexto 5">
            <a:extLst>
              <a:ext uri="{FF2B5EF4-FFF2-40B4-BE49-F238E27FC236}">
                <a16:creationId xmlns:a16="http://schemas.microsoft.com/office/drawing/2014/main" id="{903BF040-73EE-9FED-5663-ACB61C66CEF9}"/>
              </a:ext>
            </a:extLst>
          </p:cNvPr>
          <p:cNvSpPr txBox="1"/>
          <p:nvPr/>
        </p:nvSpPr>
        <p:spPr>
          <a:xfrm>
            <a:off x="758022" y="3579742"/>
            <a:ext cx="16764000" cy="2062103"/>
          </a:xfrm>
          <a:prstGeom prst="rect">
            <a:avLst/>
          </a:prstGeom>
          <a:noFill/>
        </p:spPr>
        <p:txBody>
          <a:bodyPr wrap="square">
            <a:spAutoFit/>
          </a:bodyPr>
          <a:lstStyle/>
          <a:p>
            <a:pPr algn="just"/>
            <a:r>
              <a:rPr lang="es-ES" sz="3200" dirty="0">
                <a:solidFill>
                  <a:schemeClr val="tx2"/>
                </a:solidFill>
                <a:latin typeface="Aptos" panose="020B0004020202020204" pitchFamily="34" charset="0"/>
              </a:rPr>
              <a:t>Evaluar de manera integral el funcionamiento del sistema de control interno, el cumplimiento normativo y la gestión institucional de la Cooperativa de Ahorro y Crédito Fondo para el Desarrollo y la Vida durante el período 2025, a fin de emitir una opinión independiente que contribuya al fortalecimiento institucional y a la toma de decisiones de la Asamblea General.</a:t>
            </a:r>
            <a:endParaRPr lang="es-EC" sz="3200" dirty="0">
              <a:solidFill>
                <a:schemeClr val="tx2"/>
              </a:solidFill>
              <a:latin typeface="Aptos" panose="020B0004020202020204" pitchFamily="34" charset="0"/>
            </a:endParaRPr>
          </a:p>
        </p:txBody>
      </p:sp>
      <p:sp>
        <p:nvSpPr>
          <p:cNvPr id="8" name="TextBox 4">
            <a:extLst>
              <a:ext uri="{FF2B5EF4-FFF2-40B4-BE49-F238E27FC236}">
                <a16:creationId xmlns:a16="http://schemas.microsoft.com/office/drawing/2014/main" id="{27C664AF-F5E9-1CE5-4B2E-88FAD8C1E4D7}"/>
              </a:ext>
            </a:extLst>
          </p:cNvPr>
          <p:cNvSpPr txBox="1"/>
          <p:nvPr/>
        </p:nvSpPr>
        <p:spPr>
          <a:xfrm>
            <a:off x="4673271" y="5139813"/>
            <a:ext cx="8961120" cy="1422697"/>
          </a:xfrm>
          <a:prstGeom prst="rect">
            <a:avLst/>
          </a:prstGeom>
        </p:spPr>
        <p:txBody>
          <a:bodyPr lIns="0" tIns="0" rIns="0" bIns="0" rtlCol="0" anchor="t">
            <a:spAutoFit/>
          </a:bodyPr>
          <a:lstStyle/>
          <a:p>
            <a:pPr algn="ctr">
              <a:lnSpc>
                <a:spcPts val="12600"/>
              </a:lnSpc>
            </a:pPr>
            <a:r>
              <a:rPr lang="es-EC" sz="4800" b="1" dirty="0">
                <a:solidFill>
                  <a:srgbClr val="E94E6C"/>
                </a:solidFill>
                <a:latin typeface="Aptos" panose="020B0004020202020204" pitchFamily="34" charset="0"/>
              </a:rPr>
              <a:t>OBJETIVOS ESPECÍFICOS</a:t>
            </a:r>
            <a:endParaRPr lang="en-US" sz="4800" b="1" dirty="0">
              <a:solidFill>
                <a:srgbClr val="E94E6C"/>
              </a:solidFill>
              <a:latin typeface="Aptos" panose="020B0004020202020204" pitchFamily="34" charset="0"/>
              <a:ea typeface="Aptos Bold"/>
              <a:cs typeface="Aptos Bold"/>
              <a:sym typeface="Aptos Bold"/>
            </a:endParaRPr>
          </a:p>
        </p:txBody>
      </p:sp>
      <p:sp>
        <p:nvSpPr>
          <p:cNvPr id="9" name="Rectangle 1">
            <a:extLst>
              <a:ext uri="{FF2B5EF4-FFF2-40B4-BE49-F238E27FC236}">
                <a16:creationId xmlns:a16="http://schemas.microsoft.com/office/drawing/2014/main" id="{63D633F6-FB1A-01EB-106B-35B4E1AFA9A5}"/>
              </a:ext>
            </a:extLst>
          </p:cNvPr>
          <p:cNvSpPr>
            <a:spLocks noChangeArrowheads="1"/>
          </p:cNvSpPr>
          <p:nvPr/>
        </p:nvSpPr>
        <p:spPr bwMode="auto">
          <a:xfrm>
            <a:off x="1143000" y="6521359"/>
            <a:ext cx="16242531"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s-EC" altLang="es-EC" sz="2800" b="0" i="0" u="none" strike="noStrike" cap="none" normalizeH="0" baseline="0" dirty="0">
                <a:ln>
                  <a:noFill/>
                </a:ln>
                <a:solidFill>
                  <a:schemeClr val="tx2">
                    <a:lumMod val="75000"/>
                  </a:schemeClr>
                </a:solidFill>
                <a:effectLst/>
                <a:latin typeface="Aptos" panose="020B0004020202020204" pitchFamily="34" charset="0"/>
              </a:rPr>
              <a:t>Verificar la razonabilidad de los Estados Financieros y la correcta aplicación de la normativa contable vigente.</a:t>
            </a: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s-EC" altLang="es-EC" sz="2800" b="0" i="0" u="none" strike="noStrike" cap="none" normalizeH="0" baseline="0" dirty="0">
                <a:ln>
                  <a:noFill/>
                </a:ln>
                <a:solidFill>
                  <a:schemeClr val="tx2">
                    <a:lumMod val="75000"/>
                  </a:schemeClr>
                </a:solidFill>
                <a:effectLst/>
                <a:latin typeface="Aptos" panose="020B0004020202020204" pitchFamily="34" charset="0"/>
              </a:rPr>
              <a:t>Evaluar la eficacia y eficiencia del sistema de control interno implementado en la Cooperativa.</a:t>
            </a: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s-EC" altLang="es-EC" sz="2800" b="0" i="0" u="none" strike="noStrike" cap="none" normalizeH="0" baseline="0" dirty="0">
                <a:ln>
                  <a:noFill/>
                </a:ln>
                <a:solidFill>
                  <a:schemeClr val="tx2">
                    <a:lumMod val="75000"/>
                  </a:schemeClr>
                </a:solidFill>
                <a:effectLst/>
                <a:latin typeface="Aptos" panose="020B0004020202020204" pitchFamily="34" charset="0"/>
              </a:rPr>
              <a:t>Determinar el nivel de cumplimiento de las disposiciones emitidas por la Superintendencia de Economía Popular y Solidaria (SEPS).</a:t>
            </a: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s-EC" altLang="es-EC" sz="2800" b="0" i="0" u="none" strike="noStrike" cap="none" normalizeH="0" baseline="0" dirty="0">
                <a:ln>
                  <a:noFill/>
                </a:ln>
                <a:solidFill>
                  <a:schemeClr val="tx2">
                    <a:lumMod val="75000"/>
                  </a:schemeClr>
                </a:solidFill>
                <a:effectLst/>
                <a:latin typeface="Aptos" panose="020B0004020202020204" pitchFamily="34" charset="0"/>
              </a:rPr>
              <a:t>Analizar la gestión de riesgos institucionales y el funcionamiento del Sistema de Administración Integral de Riesgos.</a:t>
            </a:r>
          </a:p>
        </p:txBody>
      </p:sp>
    </p:spTree>
    <p:extLst>
      <p:ext uri="{BB962C8B-B14F-4D97-AF65-F5344CB8AC3E}">
        <p14:creationId xmlns:p14="http://schemas.microsoft.com/office/powerpoint/2010/main" val="2884942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19"/>
            <a:ext cx="18303878" cy="10296887"/>
            <a:chOff x="0" y="0"/>
            <a:chExt cx="24405171" cy="13729183"/>
          </a:xfrm>
        </p:grpSpPr>
        <p:sp>
          <p:nvSpPr>
            <p:cNvPr id="3" name="Freeform 3" descr="Interfaz de usuario gráfica, Texto, Aplicación, Chat o mensaje de texto  El contenido generado por IA puede ser incorrecto."/>
            <p:cNvSpPr/>
            <p:nvPr/>
          </p:nvSpPr>
          <p:spPr>
            <a:xfrm>
              <a:off x="0" y="0"/>
              <a:ext cx="24405210" cy="13729208"/>
            </a:xfrm>
            <a:custGeom>
              <a:avLst/>
              <a:gdLst/>
              <a:ahLst/>
              <a:cxnLst/>
              <a:rect l="l" t="t" r="r" b="b"/>
              <a:pathLst>
                <a:path w="24405210" h="13729208">
                  <a:moveTo>
                    <a:pt x="0" y="0"/>
                  </a:moveTo>
                  <a:lnTo>
                    <a:pt x="24405210" y="0"/>
                  </a:lnTo>
                  <a:lnTo>
                    <a:pt x="24405210" y="13729208"/>
                  </a:lnTo>
                  <a:lnTo>
                    <a:pt x="0" y="13729208"/>
                  </a:lnTo>
                  <a:lnTo>
                    <a:pt x="0" y="0"/>
                  </a:lnTo>
                  <a:close/>
                </a:path>
              </a:pathLst>
            </a:custGeom>
            <a:blipFill>
              <a:blip r:embed="rId2"/>
              <a:stretch>
                <a:fillRect t="-14" b="-14"/>
              </a:stretch>
            </a:blipFill>
          </p:spPr>
          <p:txBody>
            <a:bodyPr/>
            <a:lstStyle/>
            <a:p>
              <a:endParaRPr lang="es-EC" dirty="0"/>
            </a:p>
          </p:txBody>
        </p:sp>
      </p:grpSp>
      <p:sp>
        <p:nvSpPr>
          <p:cNvPr id="6" name="CuadroTexto 5">
            <a:extLst>
              <a:ext uri="{FF2B5EF4-FFF2-40B4-BE49-F238E27FC236}">
                <a16:creationId xmlns:a16="http://schemas.microsoft.com/office/drawing/2014/main" id="{06A510AB-AE24-26C4-E657-086ACB449D33}"/>
              </a:ext>
            </a:extLst>
          </p:cNvPr>
          <p:cNvSpPr txBox="1"/>
          <p:nvPr/>
        </p:nvSpPr>
        <p:spPr>
          <a:xfrm>
            <a:off x="1303353" y="4076700"/>
            <a:ext cx="15697200" cy="5016758"/>
          </a:xfrm>
          <a:prstGeom prst="rect">
            <a:avLst/>
          </a:prstGeom>
          <a:noFill/>
        </p:spPr>
        <p:txBody>
          <a:bodyPr wrap="square">
            <a:spAutoFit/>
          </a:bodyPr>
          <a:lstStyle/>
          <a:p>
            <a:pPr marL="2540" marR="167005" algn="just">
              <a:spcBef>
                <a:spcPts val="5"/>
              </a:spcBef>
            </a:pPr>
            <a:r>
              <a:rPr lang="es-ES" sz="3200" i="1" dirty="0">
                <a:solidFill>
                  <a:schemeClr val="tx2"/>
                </a:solidFill>
                <a:effectLst/>
                <a:latin typeface="Aptos" panose="020B0004020202020204" pitchFamily="34" charset="0"/>
                <a:ea typeface="Arial MT"/>
                <a:cs typeface="Arial MT"/>
              </a:rPr>
              <a:t>En mi opinión los Estados Financieros de la Cooperativa de Ahorro y Crédito Fondo para el Desarrollo y la Vida se presentan de manera razonable</a:t>
            </a:r>
            <a:r>
              <a:rPr lang="es-ES" sz="3200" dirty="0">
                <a:solidFill>
                  <a:schemeClr val="tx2"/>
                </a:solidFill>
                <a:effectLst/>
                <a:latin typeface="Aptos" panose="020B0004020202020204" pitchFamily="34" charset="0"/>
                <a:ea typeface="Arial MT"/>
                <a:cs typeface="Arial MT"/>
              </a:rPr>
              <a:t>,</a:t>
            </a:r>
            <a:r>
              <a:rPr lang="es-ES" sz="3200" spc="-20" dirty="0">
                <a:solidFill>
                  <a:schemeClr val="tx2"/>
                </a:solidFill>
                <a:effectLst/>
                <a:latin typeface="Aptos" panose="020B0004020202020204" pitchFamily="34" charset="0"/>
                <a:ea typeface="Arial MT"/>
                <a:cs typeface="Arial MT"/>
              </a:rPr>
              <a:t> </a:t>
            </a:r>
            <a:r>
              <a:rPr lang="es-ES" sz="3200" dirty="0">
                <a:solidFill>
                  <a:schemeClr val="tx2"/>
                </a:solidFill>
                <a:effectLst/>
                <a:latin typeface="Aptos" panose="020B0004020202020204" pitchFamily="34" charset="0"/>
                <a:ea typeface="Arial MT"/>
                <a:cs typeface="Arial MT"/>
              </a:rPr>
              <a:t>en</a:t>
            </a:r>
            <a:r>
              <a:rPr lang="es-ES" sz="3200" spc="-10" dirty="0">
                <a:solidFill>
                  <a:schemeClr val="tx2"/>
                </a:solidFill>
                <a:effectLst/>
                <a:latin typeface="Aptos" panose="020B0004020202020204" pitchFamily="34" charset="0"/>
                <a:ea typeface="Arial MT"/>
                <a:cs typeface="Arial MT"/>
              </a:rPr>
              <a:t> </a:t>
            </a:r>
            <a:r>
              <a:rPr lang="es-ES" sz="3200" dirty="0">
                <a:solidFill>
                  <a:schemeClr val="tx2"/>
                </a:solidFill>
                <a:effectLst/>
                <a:latin typeface="Aptos" panose="020B0004020202020204" pitchFamily="34" charset="0"/>
                <a:ea typeface="Arial MT"/>
                <a:cs typeface="Arial MT"/>
              </a:rPr>
              <a:t>cuanto</a:t>
            </a:r>
            <a:r>
              <a:rPr lang="es-ES" sz="3200" spc="-15" dirty="0">
                <a:solidFill>
                  <a:schemeClr val="tx2"/>
                </a:solidFill>
                <a:effectLst/>
                <a:latin typeface="Aptos" panose="020B0004020202020204" pitchFamily="34" charset="0"/>
                <a:ea typeface="Arial MT"/>
                <a:cs typeface="Arial MT"/>
              </a:rPr>
              <a:t> </a:t>
            </a:r>
            <a:r>
              <a:rPr lang="es-ES" sz="3200" dirty="0">
                <a:solidFill>
                  <a:schemeClr val="tx2"/>
                </a:solidFill>
                <a:effectLst/>
                <a:latin typeface="Aptos" panose="020B0004020202020204" pitchFamily="34" charset="0"/>
                <a:ea typeface="Arial MT"/>
                <a:cs typeface="Arial MT"/>
              </a:rPr>
              <a:t>al</a:t>
            </a:r>
            <a:r>
              <a:rPr lang="es-ES" sz="3200" spc="-10" dirty="0">
                <a:solidFill>
                  <a:schemeClr val="tx2"/>
                </a:solidFill>
                <a:effectLst/>
                <a:latin typeface="Aptos" panose="020B0004020202020204" pitchFamily="34" charset="0"/>
                <a:ea typeface="Arial MT"/>
                <a:cs typeface="Arial MT"/>
              </a:rPr>
              <a:t> </a:t>
            </a:r>
            <a:r>
              <a:rPr lang="es-ES" sz="3200" dirty="0">
                <a:solidFill>
                  <a:schemeClr val="tx2"/>
                </a:solidFill>
                <a:effectLst/>
                <a:latin typeface="Aptos" panose="020B0004020202020204" pitchFamily="34" charset="0"/>
                <a:ea typeface="Arial MT"/>
                <a:cs typeface="Arial MT"/>
              </a:rPr>
              <a:t>control</a:t>
            </a:r>
            <a:r>
              <a:rPr lang="es-ES" sz="3200" spc="-10" dirty="0">
                <a:solidFill>
                  <a:schemeClr val="tx2"/>
                </a:solidFill>
                <a:effectLst/>
                <a:latin typeface="Aptos" panose="020B0004020202020204" pitchFamily="34" charset="0"/>
                <a:ea typeface="Arial MT"/>
                <a:cs typeface="Arial MT"/>
              </a:rPr>
              <a:t> </a:t>
            </a:r>
            <a:r>
              <a:rPr lang="es-ES" sz="3200" dirty="0">
                <a:solidFill>
                  <a:schemeClr val="tx2"/>
                </a:solidFill>
                <a:effectLst/>
                <a:latin typeface="Aptos" panose="020B0004020202020204" pitchFamily="34" charset="0"/>
                <a:ea typeface="Arial MT"/>
                <a:cs typeface="Arial MT"/>
              </a:rPr>
              <a:t>interno</a:t>
            </a:r>
            <a:r>
              <a:rPr lang="es-ES" sz="3200" spc="-15" dirty="0">
                <a:solidFill>
                  <a:schemeClr val="tx2"/>
                </a:solidFill>
                <a:effectLst/>
                <a:latin typeface="Aptos" panose="020B0004020202020204" pitchFamily="34" charset="0"/>
                <a:ea typeface="Arial MT"/>
                <a:cs typeface="Arial MT"/>
              </a:rPr>
              <a:t> </a:t>
            </a:r>
            <a:r>
              <a:rPr lang="es-ES" sz="3200" dirty="0">
                <a:solidFill>
                  <a:schemeClr val="tx2"/>
                </a:solidFill>
                <a:effectLst/>
                <a:latin typeface="Aptos" panose="020B0004020202020204" pitchFamily="34" charset="0"/>
                <a:ea typeface="Arial MT"/>
                <a:cs typeface="Arial MT"/>
              </a:rPr>
              <a:t>existen aspectos</a:t>
            </a:r>
            <a:r>
              <a:rPr lang="es-ES" sz="3200" spc="-5" dirty="0">
                <a:solidFill>
                  <a:schemeClr val="tx2"/>
                </a:solidFill>
                <a:effectLst/>
                <a:latin typeface="Aptos" panose="020B0004020202020204" pitchFamily="34" charset="0"/>
                <a:ea typeface="Arial MT"/>
                <a:cs typeface="Arial MT"/>
              </a:rPr>
              <a:t> </a:t>
            </a:r>
            <a:r>
              <a:rPr lang="es-ES" sz="3200" dirty="0">
                <a:solidFill>
                  <a:schemeClr val="tx2"/>
                </a:solidFill>
                <a:effectLst/>
                <a:latin typeface="Aptos" panose="020B0004020202020204" pitchFamily="34" charset="0"/>
                <a:ea typeface="Arial MT"/>
                <a:cs typeface="Arial MT"/>
              </a:rPr>
              <a:t>de</a:t>
            </a:r>
            <a:r>
              <a:rPr lang="es-ES" sz="3200" spc="-20" dirty="0">
                <a:solidFill>
                  <a:schemeClr val="tx2"/>
                </a:solidFill>
                <a:effectLst/>
                <a:latin typeface="Aptos" panose="020B0004020202020204" pitchFamily="34" charset="0"/>
                <a:ea typeface="Arial MT"/>
                <a:cs typeface="Arial MT"/>
              </a:rPr>
              <a:t> </a:t>
            </a:r>
            <a:r>
              <a:rPr lang="es-ES" sz="3200" dirty="0">
                <a:solidFill>
                  <a:schemeClr val="tx2"/>
                </a:solidFill>
                <a:effectLst/>
                <a:latin typeface="Aptos" panose="020B0004020202020204" pitchFamily="34" charset="0"/>
                <a:ea typeface="Arial MT"/>
                <a:cs typeface="Arial MT"/>
              </a:rPr>
              <a:t>mejora</a:t>
            </a:r>
            <a:r>
              <a:rPr lang="es-ES" sz="3200" spc="-15" dirty="0">
                <a:solidFill>
                  <a:schemeClr val="tx2"/>
                </a:solidFill>
                <a:effectLst/>
                <a:latin typeface="Aptos" panose="020B0004020202020204" pitchFamily="34" charset="0"/>
                <a:ea typeface="Arial MT"/>
                <a:cs typeface="Arial MT"/>
              </a:rPr>
              <a:t> </a:t>
            </a:r>
            <a:r>
              <a:rPr lang="es-ES" sz="3200" dirty="0">
                <a:solidFill>
                  <a:schemeClr val="tx2"/>
                </a:solidFill>
                <a:effectLst/>
                <a:latin typeface="Aptos" panose="020B0004020202020204" pitchFamily="34" charset="0"/>
                <a:ea typeface="Arial MT"/>
                <a:cs typeface="Arial MT"/>
              </a:rPr>
              <a:t>los</a:t>
            </a:r>
            <a:r>
              <a:rPr lang="es-ES" sz="3200" spc="-10" dirty="0">
                <a:solidFill>
                  <a:schemeClr val="tx2"/>
                </a:solidFill>
                <a:effectLst/>
                <a:latin typeface="Aptos" panose="020B0004020202020204" pitchFamily="34" charset="0"/>
                <a:ea typeface="Arial MT"/>
                <a:cs typeface="Arial MT"/>
              </a:rPr>
              <a:t> </a:t>
            </a:r>
            <a:r>
              <a:rPr lang="es-ES" sz="3200" dirty="0">
                <a:solidFill>
                  <a:schemeClr val="tx2"/>
                </a:solidFill>
                <a:effectLst/>
                <a:latin typeface="Aptos" panose="020B0004020202020204" pitchFamily="34" charset="0"/>
                <a:ea typeface="Arial MT"/>
                <a:cs typeface="Arial MT"/>
              </a:rPr>
              <a:t>cuales</a:t>
            </a:r>
            <a:r>
              <a:rPr lang="es-ES" sz="3200" spc="-10" dirty="0">
                <a:solidFill>
                  <a:schemeClr val="tx2"/>
                </a:solidFill>
                <a:effectLst/>
                <a:latin typeface="Aptos" panose="020B0004020202020204" pitchFamily="34" charset="0"/>
                <a:ea typeface="Arial MT"/>
                <a:cs typeface="Arial MT"/>
              </a:rPr>
              <a:t> </a:t>
            </a:r>
            <a:r>
              <a:rPr lang="es-ES" sz="3200" dirty="0">
                <a:solidFill>
                  <a:schemeClr val="tx2"/>
                </a:solidFill>
                <a:effectLst/>
                <a:latin typeface="Aptos" panose="020B0004020202020204" pitchFamily="34" charset="0"/>
                <a:ea typeface="Arial MT"/>
                <a:cs typeface="Arial MT"/>
              </a:rPr>
              <a:t>la administración ha considerado</a:t>
            </a:r>
            <a:r>
              <a:rPr lang="es-ES" sz="3200" spc="-60" dirty="0">
                <a:solidFill>
                  <a:schemeClr val="tx2"/>
                </a:solidFill>
                <a:effectLst/>
                <a:latin typeface="Aptos" panose="020B0004020202020204" pitchFamily="34" charset="0"/>
                <a:ea typeface="Arial MT"/>
                <a:cs typeface="Arial MT"/>
              </a:rPr>
              <a:t> </a:t>
            </a:r>
            <a:r>
              <a:rPr lang="es-ES" sz="3200" dirty="0">
                <a:solidFill>
                  <a:schemeClr val="tx2"/>
                </a:solidFill>
                <a:effectLst/>
                <a:latin typeface="Aptos" panose="020B0004020202020204" pitchFamily="34" charset="0"/>
                <a:ea typeface="Arial MT"/>
                <a:cs typeface="Arial MT"/>
              </a:rPr>
              <a:t>y</a:t>
            </a:r>
            <a:r>
              <a:rPr lang="es-ES" sz="3200" spc="-70" dirty="0">
                <a:solidFill>
                  <a:schemeClr val="tx2"/>
                </a:solidFill>
                <a:effectLst/>
                <a:latin typeface="Aptos" panose="020B0004020202020204" pitchFamily="34" charset="0"/>
                <a:ea typeface="Arial MT"/>
                <a:cs typeface="Arial MT"/>
              </a:rPr>
              <a:t> </a:t>
            </a:r>
            <a:r>
              <a:rPr lang="es-ES" sz="3200" dirty="0">
                <a:solidFill>
                  <a:schemeClr val="tx2"/>
                </a:solidFill>
                <a:effectLst/>
                <a:latin typeface="Aptos" panose="020B0004020202020204" pitchFamily="34" charset="0"/>
                <a:ea typeface="Arial MT"/>
                <a:cs typeface="Arial MT"/>
              </a:rPr>
              <a:t>ha</a:t>
            </a:r>
            <a:r>
              <a:rPr lang="es-ES" sz="3200" spc="-65" dirty="0">
                <a:solidFill>
                  <a:schemeClr val="tx2"/>
                </a:solidFill>
                <a:effectLst/>
                <a:latin typeface="Aptos" panose="020B0004020202020204" pitchFamily="34" charset="0"/>
                <a:ea typeface="Arial MT"/>
                <a:cs typeface="Arial MT"/>
              </a:rPr>
              <a:t> </a:t>
            </a:r>
            <a:r>
              <a:rPr lang="es-ES" sz="3200" dirty="0">
                <a:solidFill>
                  <a:schemeClr val="tx2"/>
                </a:solidFill>
                <a:effectLst/>
                <a:latin typeface="Aptos" panose="020B0004020202020204" pitchFamily="34" charset="0"/>
                <a:ea typeface="Arial MT"/>
                <a:cs typeface="Arial MT"/>
              </a:rPr>
              <a:t>ido</a:t>
            </a:r>
            <a:r>
              <a:rPr lang="es-ES" sz="3200" spc="-65" dirty="0">
                <a:solidFill>
                  <a:schemeClr val="tx2"/>
                </a:solidFill>
                <a:effectLst/>
                <a:latin typeface="Aptos" panose="020B0004020202020204" pitchFamily="34" charset="0"/>
                <a:ea typeface="Arial MT"/>
                <a:cs typeface="Arial MT"/>
              </a:rPr>
              <a:t> </a:t>
            </a:r>
            <a:r>
              <a:rPr lang="es-ES" sz="3200" dirty="0">
                <a:solidFill>
                  <a:schemeClr val="tx2"/>
                </a:solidFill>
                <a:effectLst/>
                <a:latin typeface="Aptos" panose="020B0004020202020204" pitchFamily="34" charset="0"/>
                <a:ea typeface="Arial MT"/>
                <a:cs typeface="Arial MT"/>
              </a:rPr>
              <a:t>implementando</a:t>
            </a:r>
            <a:r>
              <a:rPr lang="es-ES" sz="3200" spc="-70" dirty="0">
                <a:solidFill>
                  <a:schemeClr val="tx2"/>
                </a:solidFill>
                <a:effectLst/>
                <a:latin typeface="Aptos" panose="020B0004020202020204" pitchFamily="34" charset="0"/>
                <a:ea typeface="Arial MT"/>
                <a:cs typeface="Arial MT"/>
              </a:rPr>
              <a:t> </a:t>
            </a:r>
            <a:r>
              <a:rPr lang="es-ES" sz="3200" dirty="0">
                <a:solidFill>
                  <a:schemeClr val="tx2"/>
                </a:solidFill>
                <a:effectLst/>
                <a:latin typeface="Aptos" panose="020B0004020202020204" pitchFamily="34" charset="0"/>
                <a:ea typeface="Arial MT"/>
                <a:cs typeface="Arial MT"/>
              </a:rPr>
              <a:t>dentro</a:t>
            </a:r>
            <a:r>
              <a:rPr lang="es-ES" sz="3200" spc="-60" dirty="0">
                <a:solidFill>
                  <a:schemeClr val="tx2"/>
                </a:solidFill>
                <a:effectLst/>
                <a:latin typeface="Aptos" panose="020B0004020202020204" pitchFamily="34" charset="0"/>
                <a:ea typeface="Arial MT"/>
                <a:cs typeface="Arial MT"/>
              </a:rPr>
              <a:t> </a:t>
            </a:r>
            <a:r>
              <a:rPr lang="es-ES" sz="3200" dirty="0">
                <a:solidFill>
                  <a:schemeClr val="tx2"/>
                </a:solidFill>
                <a:effectLst/>
                <a:latin typeface="Aptos" panose="020B0004020202020204" pitchFamily="34" charset="0"/>
                <a:ea typeface="Arial MT"/>
                <a:cs typeface="Arial MT"/>
              </a:rPr>
              <a:t>de</a:t>
            </a:r>
            <a:r>
              <a:rPr lang="es-ES" sz="3200" spc="-65" dirty="0">
                <a:solidFill>
                  <a:schemeClr val="tx2"/>
                </a:solidFill>
                <a:effectLst/>
                <a:latin typeface="Aptos" panose="020B0004020202020204" pitchFamily="34" charset="0"/>
                <a:ea typeface="Arial MT"/>
                <a:cs typeface="Arial MT"/>
              </a:rPr>
              <a:t> </a:t>
            </a:r>
            <a:r>
              <a:rPr lang="es-ES" sz="3200" dirty="0">
                <a:solidFill>
                  <a:schemeClr val="tx2"/>
                </a:solidFill>
                <a:effectLst/>
                <a:latin typeface="Aptos" panose="020B0004020202020204" pitchFamily="34" charset="0"/>
                <a:ea typeface="Arial MT"/>
                <a:cs typeface="Arial MT"/>
              </a:rPr>
              <a:t>sus</a:t>
            </a:r>
            <a:r>
              <a:rPr lang="es-ES" sz="3200" spc="-70" dirty="0">
                <a:solidFill>
                  <a:schemeClr val="tx2"/>
                </a:solidFill>
                <a:effectLst/>
                <a:latin typeface="Aptos" panose="020B0004020202020204" pitchFamily="34" charset="0"/>
                <a:ea typeface="Arial MT"/>
                <a:cs typeface="Arial MT"/>
              </a:rPr>
              <a:t> </a:t>
            </a:r>
            <a:r>
              <a:rPr lang="es-ES" sz="3200" dirty="0">
                <a:solidFill>
                  <a:schemeClr val="tx2"/>
                </a:solidFill>
                <a:effectLst/>
                <a:latin typeface="Aptos" panose="020B0004020202020204" pitchFamily="34" charset="0"/>
                <a:ea typeface="Arial MT"/>
                <a:cs typeface="Arial MT"/>
              </a:rPr>
              <a:t>procesos</a:t>
            </a:r>
            <a:r>
              <a:rPr lang="es-ES" sz="3200" spc="-80" dirty="0">
                <a:solidFill>
                  <a:schemeClr val="tx2"/>
                </a:solidFill>
                <a:effectLst/>
                <a:latin typeface="Aptos" panose="020B0004020202020204" pitchFamily="34" charset="0"/>
                <a:ea typeface="Arial MT"/>
                <a:cs typeface="Arial MT"/>
              </a:rPr>
              <a:t> </a:t>
            </a:r>
            <a:r>
              <a:rPr lang="es-ES" sz="3200" dirty="0">
                <a:solidFill>
                  <a:schemeClr val="tx2"/>
                </a:solidFill>
                <a:effectLst/>
                <a:latin typeface="Aptos" panose="020B0004020202020204" pitchFamily="34" charset="0"/>
                <a:ea typeface="Arial MT"/>
                <a:cs typeface="Arial MT"/>
              </a:rPr>
              <a:t>y de sus estrategias operativas, conforme los planes de seguimiento al cumplimiento de las recomendaciones planteadas por Auditoría Interna y Externa, al igual que se ha realizado el seguimiento a los planes de control realizados por la Superintendencia de Economía Popular y Solidaria, todos los resultados son puestos</a:t>
            </a:r>
            <a:r>
              <a:rPr lang="es-ES" sz="3200" spc="-40" dirty="0">
                <a:solidFill>
                  <a:schemeClr val="tx2"/>
                </a:solidFill>
                <a:effectLst/>
                <a:latin typeface="Aptos" panose="020B0004020202020204" pitchFamily="34" charset="0"/>
                <a:ea typeface="Arial MT"/>
                <a:cs typeface="Arial MT"/>
              </a:rPr>
              <a:t> </a:t>
            </a:r>
            <a:r>
              <a:rPr lang="es-ES" sz="3200" dirty="0">
                <a:solidFill>
                  <a:schemeClr val="tx2"/>
                </a:solidFill>
                <a:effectLst/>
                <a:latin typeface="Aptos" panose="020B0004020202020204" pitchFamily="34" charset="0"/>
                <a:ea typeface="Arial MT"/>
                <a:cs typeface="Arial MT"/>
              </a:rPr>
              <a:t>en</a:t>
            </a:r>
            <a:r>
              <a:rPr lang="es-ES" sz="3200" spc="-45" dirty="0">
                <a:solidFill>
                  <a:schemeClr val="tx2"/>
                </a:solidFill>
                <a:effectLst/>
                <a:latin typeface="Aptos" panose="020B0004020202020204" pitchFamily="34" charset="0"/>
                <a:ea typeface="Arial MT"/>
                <a:cs typeface="Arial MT"/>
              </a:rPr>
              <a:t> </a:t>
            </a:r>
            <a:r>
              <a:rPr lang="es-ES" sz="3200" dirty="0">
                <a:solidFill>
                  <a:schemeClr val="tx2"/>
                </a:solidFill>
                <a:effectLst/>
                <a:latin typeface="Aptos" panose="020B0004020202020204" pitchFamily="34" charset="0"/>
                <a:ea typeface="Arial MT"/>
                <a:cs typeface="Arial MT"/>
              </a:rPr>
              <a:t>conocimiento</a:t>
            </a:r>
            <a:r>
              <a:rPr lang="es-ES" sz="3200" spc="-25" dirty="0">
                <a:solidFill>
                  <a:schemeClr val="tx2"/>
                </a:solidFill>
                <a:effectLst/>
                <a:latin typeface="Aptos" panose="020B0004020202020204" pitchFamily="34" charset="0"/>
                <a:ea typeface="Arial MT"/>
                <a:cs typeface="Arial MT"/>
              </a:rPr>
              <a:t> </a:t>
            </a:r>
            <a:r>
              <a:rPr lang="es-ES" sz="3200" dirty="0">
                <a:solidFill>
                  <a:schemeClr val="tx2"/>
                </a:solidFill>
                <a:effectLst/>
                <a:latin typeface="Aptos" panose="020B0004020202020204" pitchFamily="34" charset="0"/>
                <a:ea typeface="Arial MT"/>
                <a:cs typeface="Arial MT"/>
              </a:rPr>
              <a:t>de</a:t>
            </a:r>
            <a:r>
              <a:rPr lang="es-ES" sz="3200" spc="-20" dirty="0">
                <a:solidFill>
                  <a:schemeClr val="tx2"/>
                </a:solidFill>
                <a:effectLst/>
                <a:latin typeface="Aptos" panose="020B0004020202020204" pitchFamily="34" charset="0"/>
                <a:ea typeface="Arial MT"/>
                <a:cs typeface="Arial MT"/>
              </a:rPr>
              <a:t> </a:t>
            </a:r>
            <a:r>
              <a:rPr lang="es-ES" sz="3200" dirty="0">
                <a:solidFill>
                  <a:schemeClr val="tx2"/>
                </a:solidFill>
                <a:effectLst/>
                <a:latin typeface="Aptos" panose="020B0004020202020204" pitchFamily="34" charset="0"/>
                <a:ea typeface="Arial MT"/>
                <a:cs typeface="Arial MT"/>
              </a:rPr>
              <a:t>la</a:t>
            </a:r>
            <a:r>
              <a:rPr lang="es-ES" sz="3200" spc="-60" dirty="0">
                <a:solidFill>
                  <a:schemeClr val="tx2"/>
                </a:solidFill>
                <a:effectLst/>
                <a:latin typeface="Aptos" panose="020B0004020202020204" pitchFamily="34" charset="0"/>
                <a:ea typeface="Arial MT"/>
                <a:cs typeface="Arial MT"/>
              </a:rPr>
              <a:t> </a:t>
            </a:r>
            <a:r>
              <a:rPr lang="es-ES" sz="3200" dirty="0">
                <a:solidFill>
                  <a:schemeClr val="tx2"/>
                </a:solidFill>
                <a:effectLst/>
                <a:latin typeface="Aptos" panose="020B0004020202020204" pitchFamily="34" charset="0"/>
                <a:ea typeface="Arial MT"/>
                <a:cs typeface="Arial MT"/>
              </a:rPr>
              <a:t>entidad</a:t>
            </a:r>
            <a:r>
              <a:rPr lang="es-ES" sz="3200" spc="-55" dirty="0">
                <a:solidFill>
                  <a:schemeClr val="tx2"/>
                </a:solidFill>
                <a:effectLst/>
                <a:latin typeface="Aptos" panose="020B0004020202020204" pitchFamily="34" charset="0"/>
                <a:ea typeface="Arial MT"/>
                <a:cs typeface="Arial MT"/>
              </a:rPr>
              <a:t> </a:t>
            </a:r>
            <a:r>
              <a:rPr lang="es-ES" sz="3200" dirty="0">
                <a:solidFill>
                  <a:schemeClr val="tx2"/>
                </a:solidFill>
                <a:effectLst/>
                <a:latin typeface="Aptos" panose="020B0004020202020204" pitchFamily="34" charset="0"/>
                <a:ea typeface="Arial MT"/>
                <a:cs typeface="Arial MT"/>
              </a:rPr>
              <a:t>de</a:t>
            </a:r>
            <a:r>
              <a:rPr lang="es-ES" sz="3200" spc="-35" dirty="0">
                <a:solidFill>
                  <a:schemeClr val="tx2"/>
                </a:solidFill>
                <a:effectLst/>
                <a:latin typeface="Aptos" panose="020B0004020202020204" pitchFamily="34" charset="0"/>
                <a:ea typeface="Arial MT"/>
                <a:cs typeface="Arial MT"/>
              </a:rPr>
              <a:t> </a:t>
            </a:r>
            <a:r>
              <a:rPr lang="es-ES" sz="3200" dirty="0">
                <a:solidFill>
                  <a:schemeClr val="tx2"/>
                </a:solidFill>
                <a:effectLst/>
                <a:latin typeface="Aptos" panose="020B0004020202020204" pitchFamily="34" charset="0"/>
                <a:ea typeface="Arial MT"/>
                <a:cs typeface="Arial MT"/>
              </a:rPr>
              <a:t>control,</a:t>
            </a:r>
            <a:r>
              <a:rPr lang="es-ES" sz="3200" spc="-45" dirty="0">
                <a:solidFill>
                  <a:schemeClr val="tx2"/>
                </a:solidFill>
                <a:effectLst/>
                <a:latin typeface="Aptos" panose="020B0004020202020204" pitchFamily="34" charset="0"/>
                <a:ea typeface="Arial MT"/>
                <a:cs typeface="Arial MT"/>
              </a:rPr>
              <a:t> </a:t>
            </a:r>
            <a:r>
              <a:rPr lang="es-ES" sz="3200" dirty="0">
                <a:solidFill>
                  <a:schemeClr val="tx2"/>
                </a:solidFill>
                <a:effectLst/>
                <a:latin typeface="Aptos" panose="020B0004020202020204" pitchFamily="34" charset="0"/>
                <a:ea typeface="Arial MT"/>
                <a:cs typeface="Arial MT"/>
              </a:rPr>
              <a:t>del</a:t>
            </a:r>
            <a:r>
              <a:rPr lang="es-ES" sz="3200" spc="-50" dirty="0">
                <a:solidFill>
                  <a:schemeClr val="tx2"/>
                </a:solidFill>
                <a:effectLst/>
                <a:latin typeface="Aptos" panose="020B0004020202020204" pitchFamily="34" charset="0"/>
                <a:ea typeface="Arial MT"/>
                <a:cs typeface="Arial MT"/>
              </a:rPr>
              <a:t> </a:t>
            </a:r>
            <a:r>
              <a:rPr lang="es-ES" sz="3200" dirty="0">
                <a:solidFill>
                  <a:schemeClr val="tx2"/>
                </a:solidFill>
                <a:effectLst/>
                <a:latin typeface="Aptos" panose="020B0004020202020204" pitchFamily="34" charset="0"/>
                <a:ea typeface="Arial MT"/>
                <a:cs typeface="Arial MT"/>
              </a:rPr>
              <a:t>Consejo</a:t>
            </a:r>
            <a:r>
              <a:rPr lang="es-ES" sz="3200" spc="-45" dirty="0">
                <a:solidFill>
                  <a:schemeClr val="tx2"/>
                </a:solidFill>
                <a:effectLst/>
                <a:latin typeface="Aptos" panose="020B0004020202020204" pitchFamily="34" charset="0"/>
                <a:ea typeface="Arial MT"/>
                <a:cs typeface="Arial MT"/>
              </a:rPr>
              <a:t> </a:t>
            </a:r>
            <a:r>
              <a:rPr lang="es-ES" sz="3200" dirty="0">
                <a:solidFill>
                  <a:schemeClr val="tx2"/>
                </a:solidFill>
                <a:effectLst/>
                <a:latin typeface="Aptos" panose="020B0004020202020204" pitchFamily="34" charset="0"/>
                <a:ea typeface="Arial MT"/>
                <a:cs typeface="Arial MT"/>
              </a:rPr>
              <a:t>de </a:t>
            </a:r>
            <a:r>
              <a:rPr lang="es-ES" sz="3200" dirty="0">
                <a:solidFill>
                  <a:schemeClr val="tx2"/>
                </a:solidFill>
                <a:latin typeface="Aptos" panose="020B0004020202020204" pitchFamily="34" charset="0"/>
              </a:rPr>
              <a:t>Administración y Vigilancia, de la Gerencia y a los responsables de cada proceso.</a:t>
            </a:r>
            <a:endParaRPr lang="es-EC" sz="3200" dirty="0">
              <a:solidFill>
                <a:schemeClr val="tx2"/>
              </a:solidFill>
              <a:latin typeface="Aptos" panose="020B0004020202020204" pitchFamily="34" charset="0"/>
            </a:endParaRPr>
          </a:p>
          <a:p>
            <a:pPr marL="2540" marR="167005" algn="just">
              <a:spcBef>
                <a:spcPts val="5"/>
              </a:spcBef>
              <a:buNone/>
            </a:pPr>
            <a:endParaRPr lang="es-EC" sz="3200" dirty="0">
              <a:solidFill>
                <a:schemeClr val="tx2"/>
              </a:solidFill>
              <a:effectLst/>
              <a:latin typeface="Aptos" panose="020B0004020202020204" pitchFamily="34" charset="0"/>
              <a:ea typeface="Arial MT"/>
              <a:cs typeface="Arial M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19"/>
            <a:ext cx="18303878" cy="10296887"/>
            <a:chOff x="0" y="0"/>
            <a:chExt cx="24405171" cy="13729183"/>
          </a:xfrm>
        </p:grpSpPr>
        <p:sp>
          <p:nvSpPr>
            <p:cNvPr id="3" name="Freeform 3" descr="Interfaz de usuario gráfica, Texto, Aplicación, Chat o mensaje de texto  El contenido generado por IA puede ser incorrecto."/>
            <p:cNvSpPr/>
            <p:nvPr/>
          </p:nvSpPr>
          <p:spPr>
            <a:xfrm>
              <a:off x="0" y="0"/>
              <a:ext cx="24405210" cy="13729208"/>
            </a:xfrm>
            <a:custGeom>
              <a:avLst/>
              <a:gdLst/>
              <a:ahLst/>
              <a:cxnLst/>
              <a:rect l="l" t="t" r="r" b="b"/>
              <a:pathLst>
                <a:path w="24405210" h="13729208">
                  <a:moveTo>
                    <a:pt x="0" y="0"/>
                  </a:moveTo>
                  <a:lnTo>
                    <a:pt x="24405210" y="0"/>
                  </a:lnTo>
                  <a:lnTo>
                    <a:pt x="24405210" y="13729208"/>
                  </a:lnTo>
                  <a:lnTo>
                    <a:pt x="0" y="13729208"/>
                  </a:lnTo>
                  <a:lnTo>
                    <a:pt x="0" y="0"/>
                  </a:lnTo>
                  <a:close/>
                </a:path>
              </a:pathLst>
            </a:custGeom>
            <a:blipFill>
              <a:blip r:embed="rId2"/>
              <a:stretch>
                <a:fillRect t="-14" b="-14"/>
              </a:stretch>
            </a:blipFill>
          </p:spPr>
          <p:txBody>
            <a:bodyPr/>
            <a:lstStyle/>
            <a:p>
              <a:endParaRPr lang="es-EC"/>
            </a:p>
          </p:txBody>
        </p:sp>
      </p:grpSp>
      <p:sp>
        <p:nvSpPr>
          <p:cNvPr id="6" name="CuadroTexto 5">
            <a:extLst>
              <a:ext uri="{FF2B5EF4-FFF2-40B4-BE49-F238E27FC236}">
                <a16:creationId xmlns:a16="http://schemas.microsoft.com/office/drawing/2014/main" id="{2F6606BE-D73E-FF99-CE83-00A578F24025}"/>
              </a:ext>
            </a:extLst>
          </p:cNvPr>
          <p:cNvSpPr txBox="1"/>
          <p:nvPr/>
        </p:nvSpPr>
        <p:spPr>
          <a:xfrm>
            <a:off x="1295400" y="3666172"/>
            <a:ext cx="15316200" cy="1477328"/>
          </a:xfrm>
          <a:prstGeom prst="rect">
            <a:avLst/>
          </a:prstGeom>
          <a:noFill/>
        </p:spPr>
        <p:txBody>
          <a:bodyPr wrap="square">
            <a:spAutoFit/>
          </a:bodyPr>
          <a:lstStyle/>
          <a:p>
            <a:pPr marL="2540" algn="just">
              <a:buNone/>
            </a:pPr>
            <a:r>
              <a:rPr lang="es-ES" sz="3000" b="1" u="sng" spc="-10" dirty="0">
                <a:solidFill>
                  <a:schemeClr val="tx2"/>
                </a:solidFill>
                <a:effectLst/>
                <a:uFill>
                  <a:solidFill>
                    <a:srgbClr val="000000"/>
                  </a:solidFill>
                </a:uFill>
                <a:latin typeface="Aptos" panose="020B0004020202020204" pitchFamily="34" charset="0"/>
                <a:ea typeface="Arial" panose="020B0604020202020204" pitchFamily="34" charset="0"/>
              </a:rPr>
              <a:t>Ambiente</a:t>
            </a:r>
            <a:r>
              <a:rPr lang="es-ES" sz="3000" b="1" u="sng" spc="-80" dirty="0">
                <a:solidFill>
                  <a:schemeClr val="tx2"/>
                </a:solidFill>
                <a:effectLst/>
                <a:uFill>
                  <a:solidFill>
                    <a:srgbClr val="000000"/>
                  </a:solidFill>
                </a:uFill>
                <a:latin typeface="Aptos" panose="020B0004020202020204" pitchFamily="34" charset="0"/>
                <a:ea typeface="Arial" panose="020B0604020202020204" pitchFamily="34" charset="0"/>
              </a:rPr>
              <a:t> </a:t>
            </a:r>
            <a:r>
              <a:rPr lang="es-ES" sz="3000" b="1" u="sng" spc="-10" dirty="0">
                <a:solidFill>
                  <a:schemeClr val="tx2"/>
                </a:solidFill>
                <a:effectLst/>
                <a:uFill>
                  <a:solidFill>
                    <a:srgbClr val="000000"/>
                  </a:solidFill>
                </a:uFill>
                <a:latin typeface="Aptos" panose="020B0004020202020204" pitchFamily="34" charset="0"/>
                <a:ea typeface="Arial" panose="020B0604020202020204" pitchFamily="34" charset="0"/>
              </a:rPr>
              <a:t>Interno</a:t>
            </a:r>
            <a:endParaRPr lang="es-EC" sz="3000" dirty="0">
              <a:solidFill>
                <a:schemeClr val="tx2"/>
              </a:solidFill>
              <a:effectLst/>
              <a:latin typeface="Aptos" panose="020B0004020202020204" pitchFamily="34" charset="0"/>
              <a:ea typeface="Arial MT"/>
              <a:cs typeface="Arial MT"/>
            </a:endParaRPr>
          </a:p>
          <a:p>
            <a:pPr algn="just">
              <a:buNone/>
            </a:pPr>
            <a:r>
              <a:rPr lang="es-ES" sz="3000" dirty="0">
                <a:solidFill>
                  <a:schemeClr val="tx2"/>
                </a:solidFill>
                <a:effectLst/>
                <a:latin typeface="Aptos" panose="020B0004020202020204" pitchFamily="34" charset="0"/>
                <a:ea typeface="Arial MT"/>
              </a:rPr>
              <a:t>La entidad cuenta con una estructura organizacional, organigrama y mantiene órganos internos de administración.</a:t>
            </a:r>
            <a:endParaRPr lang="es-EC" sz="3000" dirty="0">
              <a:solidFill>
                <a:schemeClr val="tx2"/>
              </a:solidFill>
              <a:latin typeface="Aptos" panose="020B0004020202020204" pitchFamily="34" charset="0"/>
            </a:endParaRPr>
          </a:p>
        </p:txBody>
      </p:sp>
      <p:sp>
        <p:nvSpPr>
          <p:cNvPr id="9" name="CuadroTexto 8">
            <a:extLst>
              <a:ext uri="{FF2B5EF4-FFF2-40B4-BE49-F238E27FC236}">
                <a16:creationId xmlns:a16="http://schemas.microsoft.com/office/drawing/2014/main" id="{43692CC5-95AE-21A5-9C8B-ACEE7FE54CDA}"/>
              </a:ext>
            </a:extLst>
          </p:cNvPr>
          <p:cNvSpPr txBox="1"/>
          <p:nvPr/>
        </p:nvSpPr>
        <p:spPr>
          <a:xfrm>
            <a:off x="1295400" y="5112834"/>
            <a:ext cx="15316200" cy="1938992"/>
          </a:xfrm>
          <a:prstGeom prst="rect">
            <a:avLst/>
          </a:prstGeom>
          <a:noFill/>
        </p:spPr>
        <p:txBody>
          <a:bodyPr wrap="square">
            <a:spAutoFit/>
          </a:bodyPr>
          <a:lstStyle/>
          <a:p>
            <a:pPr marL="2540" algn="just">
              <a:buNone/>
            </a:pPr>
            <a:r>
              <a:rPr lang="es-ES" sz="3000" b="1" u="sng" dirty="0">
                <a:solidFill>
                  <a:schemeClr val="tx2"/>
                </a:solidFill>
                <a:effectLst/>
                <a:uFill>
                  <a:solidFill>
                    <a:srgbClr val="000000"/>
                  </a:solidFill>
                </a:uFill>
                <a:latin typeface="Aptos" panose="020B0004020202020204" pitchFamily="34" charset="0"/>
                <a:ea typeface="Arial" panose="020B0604020202020204" pitchFamily="34" charset="0"/>
              </a:rPr>
              <a:t>Gobierno</a:t>
            </a:r>
            <a:r>
              <a:rPr lang="es-ES" sz="3000" b="1" u="sng" spc="-40" dirty="0">
                <a:solidFill>
                  <a:schemeClr val="tx2"/>
                </a:solidFill>
                <a:effectLst/>
                <a:uFill>
                  <a:solidFill>
                    <a:srgbClr val="000000"/>
                  </a:solidFill>
                </a:uFill>
                <a:latin typeface="Aptos" panose="020B0004020202020204" pitchFamily="34" charset="0"/>
                <a:ea typeface="Arial" panose="020B0604020202020204" pitchFamily="34" charset="0"/>
              </a:rPr>
              <a:t> </a:t>
            </a:r>
            <a:r>
              <a:rPr lang="es-ES" sz="3000" b="1" u="sng" spc="-10" dirty="0">
                <a:solidFill>
                  <a:schemeClr val="tx2"/>
                </a:solidFill>
                <a:effectLst/>
                <a:uFill>
                  <a:solidFill>
                    <a:srgbClr val="000000"/>
                  </a:solidFill>
                </a:uFill>
                <a:latin typeface="Aptos" panose="020B0004020202020204" pitchFamily="34" charset="0"/>
                <a:ea typeface="Arial" panose="020B0604020202020204" pitchFamily="34" charset="0"/>
              </a:rPr>
              <a:t>Cooperativo</a:t>
            </a:r>
            <a:endParaRPr lang="es-EC" sz="3000" dirty="0">
              <a:solidFill>
                <a:schemeClr val="tx2"/>
              </a:solidFill>
              <a:effectLst/>
              <a:latin typeface="Aptos" panose="020B0004020202020204" pitchFamily="34" charset="0"/>
              <a:ea typeface="Arial MT"/>
              <a:cs typeface="Arial MT"/>
            </a:endParaRPr>
          </a:p>
          <a:p>
            <a:pPr algn="just">
              <a:buNone/>
            </a:pPr>
            <a:r>
              <a:rPr lang="es-ES" sz="3000" dirty="0">
                <a:solidFill>
                  <a:schemeClr val="tx2"/>
                </a:solidFill>
                <a:effectLst/>
                <a:latin typeface="Aptos" panose="020B0004020202020204" pitchFamily="34" charset="0"/>
                <a:ea typeface="Arial MT"/>
              </a:rPr>
              <a:t>Como parte de los componentes evaluados por Auditoría Interna el Gobierno Cooperativo, mantiene un riesgo bajo, ya que existe un mayor involucramiento por parte de los Representantes y Directivos </a:t>
            </a:r>
            <a:endParaRPr lang="es-EC" sz="3000" dirty="0">
              <a:solidFill>
                <a:schemeClr val="tx2"/>
              </a:solidFill>
              <a:latin typeface="Aptos" panose="020B0004020202020204" pitchFamily="34" charset="0"/>
            </a:endParaRPr>
          </a:p>
        </p:txBody>
      </p:sp>
      <p:sp>
        <p:nvSpPr>
          <p:cNvPr id="11" name="CuadroTexto 10">
            <a:extLst>
              <a:ext uri="{FF2B5EF4-FFF2-40B4-BE49-F238E27FC236}">
                <a16:creationId xmlns:a16="http://schemas.microsoft.com/office/drawing/2014/main" id="{57A189DF-973B-A3B5-3494-0321043A20E3}"/>
              </a:ext>
            </a:extLst>
          </p:cNvPr>
          <p:cNvSpPr txBox="1"/>
          <p:nvPr/>
        </p:nvSpPr>
        <p:spPr>
          <a:xfrm>
            <a:off x="1295400" y="7051826"/>
            <a:ext cx="15316199" cy="1938992"/>
          </a:xfrm>
          <a:prstGeom prst="rect">
            <a:avLst/>
          </a:prstGeom>
          <a:noFill/>
        </p:spPr>
        <p:txBody>
          <a:bodyPr wrap="square">
            <a:spAutoFit/>
          </a:bodyPr>
          <a:lstStyle/>
          <a:p>
            <a:pPr marL="2540" algn="just">
              <a:buNone/>
            </a:pPr>
            <a:r>
              <a:rPr lang="es-ES" sz="3000" b="1" u="sng" dirty="0">
                <a:solidFill>
                  <a:schemeClr val="tx2"/>
                </a:solidFill>
                <a:effectLst/>
                <a:uFill>
                  <a:solidFill>
                    <a:srgbClr val="000000"/>
                  </a:solidFill>
                </a:uFill>
                <a:latin typeface="Aptos" panose="020B0004020202020204" pitchFamily="34" charset="0"/>
                <a:ea typeface="Arial" panose="020B0604020202020204" pitchFamily="34" charset="0"/>
              </a:rPr>
              <a:t>Informe</a:t>
            </a:r>
            <a:r>
              <a:rPr lang="es-ES" sz="3000" b="1" u="sng" spc="-30" dirty="0">
                <a:solidFill>
                  <a:schemeClr val="tx2"/>
                </a:solidFill>
                <a:effectLst/>
                <a:uFill>
                  <a:solidFill>
                    <a:srgbClr val="000000"/>
                  </a:solidFill>
                </a:uFill>
                <a:latin typeface="Aptos" panose="020B0004020202020204" pitchFamily="34" charset="0"/>
                <a:ea typeface="Arial" panose="020B0604020202020204" pitchFamily="34" charset="0"/>
              </a:rPr>
              <a:t> </a:t>
            </a:r>
            <a:r>
              <a:rPr lang="es-ES" sz="3000" b="1" u="sng" dirty="0">
                <a:solidFill>
                  <a:schemeClr val="tx2"/>
                </a:solidFill>
                <a:effectLst/>
                <a:uFill>
                  <a:solidFill>
                    <a:srgbClr val="000000"/>
                  </a:solidFill>
                </a:uFill>
                <a:latin typeface="Aptos" panose="020B0004020202020204" pitchFamily="34" charset="0"/>
                <a:ea typeface="Arial" panose="020B0604020202020204" pitchFamily="34" charset="0"/>
              </a:rPr>
              <a:t>de</a:t>
            </a:r>
            <a:r>
              <a:rPr lang="es-ES" sz="3000" b="1" u="sng" spc="-35" dirty="0">
                <a:solidFill>
                  <a:schemeClr val="tx2"/>
                </a:solidFill>
                <a:effectLst/>
                <a:uFill>
                  <a:solidFill>
                    <a:srgbClr val="000000"/>
                  </a:solidFill>
                </a:uFill>
                <a:latin typeface="Aptos" panose="020B0004020202020204" pitchFamily="34" charset="0"/>
                <a:ea typeface="Arial" panose="020B0604020202020204" pitchFamily="34" charset="0"/>
              </a:rPr>
              <a:t> </a:t>
            </a:r>
            <a:r>
              <a:rPr lang="es-ES" sz="3000" b="1" u="sng" spc="-10" dirty="0">
                <a:solidFill>
                  <a:schemeClr val="tx2"/>
                </a:solidFill>
                <a:effectLst/>
                <a:uFill>
                  <a:solidFill>
                    <a:srgbClr val="000000"/>
                  </a:solidFill>
                </a:uFill>
                <a:latin typeface="Aptos" panose="020B0004020202020204" pitchFamily="34" charset="0"/>
                <a:ea typeface="Arial" panose="020B0604020202020204" pitchFamily="34" charset="0"/>
              </a:rPr>
              <a:t>Riesgos</a:t>
            </a:r>
            <a:endParaRPr lang="es-EC" sz="3000" dirty="0">
              <a:solidFill>
                <a:schemeClr val="tx2"/>
              </a:solidFill>
              <a:effectLst/>
              <a:latin typeface="Aptos" panose="020B0004020202020204" pitchFamily="34" charset="0"/>
              <a:ea typeface="Arial MT"/>
              <a:cs typeface="Arial MT"/>
            </a:endParaRPr>
          </a:p>
          <a:p>
            <a:pPr algn="just">
              <a:buNone/>
            </a:pPr>
            <a:r>
              <a:rPr lang="es-ES" sz="3000" dirty="0">
                <a:solidFill>
                  <a:schemeClr val="tx2"/>
                </a:solidFill>
                <a:effectLst/>
                <a:latin typeface="Aptos" panose="020B0004020202020204" pitchFamily="34" charset="0"/>
                <a:ea typeface="Arial MT"/>
              </a:rPr>
              <a:t>Durante el periodo 2025 se verifico los procesos establecidos para la Administración de Riesgos, para lo cual la administración de la Cooperativa ha considerado el presupuesto respectivo, permitiéndole mejorar el sistema de control de riesgos, </a:t>
            </a:r>
            <a:endParaRPr lang="es-EC" sz="3000" dirty="0">
              <a:solidFill>
                <a:schemeClr val="tx2"/>
              </a:solidFill>
              <a:latin typeface="Aptos" panose="020B00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19"/>
            <a:ext cx="18303878" cy="10296887"/>
            <a:chOff x="0" y="0"/>
            <a:chExt cx="24405171" cy="13729183"/>
          </a:xfrm>
        </p:grpSpPr>
        <p:sp>
          <p:nvSpPr>
            <p:cNvPr id="3" name="Freeform 3" descr="Interfaz de usuario gráfica, Texto, Aplicación, Chat o mensaje de texto  El contenido generado por IA puede ser incorrecto."/>
            <p:cNvSpPr/>
            <p:nvPr/>
          </p:nvSpPr>
          <p:spPr>
            <a:xfrm>
              <a:off x="0" y="0"/>
              <a:ext cx="24405210" cy="13729208"/>
            </a:xfrm>
            <a:custGeom>
              <a:avLst/>
              <a:gdLst/>
              <a:ahLst/>
              <a:cxnLst/>
              <a:rect l="l" t="t" r="r" b="b"/>
              <a:pathLst>
                <a:path w="24405210" h="13729208">
                  <a:moveTo>
                    <a:pt x="0" y="0"/>
                  </a:moveTo>
                  <a:lnTo>
                    <a:pt x="24405210" y="0"/>
                  </a:lnTo>
                  <a:lnTo>
                    <a:pt x="24405210" y="13729208"/>
                  </a:lnTo>
                  <a:lnTo>
                    <a:pt x="0" y="13729208"/>
                  </a:lnTo>
                  <a:lnTo>
                    <a:pt x="0" y="0"/>
                  </a:lnTo>
                  <a:close/>
                </a:path>
              </a:pathLst>
            </a:custGeom>
            <a:blipFill>
              <a:blip r:embed="rId2"/>
              <a:stretch>
                <a:fillRect t="-14" b="-14"/>
              </a:stretch>
            </a:blipFill>
          </p:spPr>
          <p:txBody>
            <a:bodyPr/>
            <a:lstStyle/>
            <a:p>
              <a:endParaRPr lang="es-EC"/>
            </a:p>
          </p:txBody>
        </p:sp>
      </p:grpSp>
      <p:sp>
        <p:nvSpPr>
          <p:cNvPr id="13" name="Rectángulo 12">
            <a:extLst>
              <a:ext uri="{FF2B5EF4-FFF2-40B4-BE49-F238E27FC236}">
                <a16:creationId xmlns:a16="http://schemas.microsoft.com/office/drawing/2014/main" id="{F9578AAE-1AF9-F1EF-8376-367205D8663E}"/>
              </a:ext>
            </a:extLst>
          </p:cNvPr>
          <p:cNvSpPr/>
          <p:nvPr/>
        </p:nvSpPr>
        <p:spPr>
          <a:xfrm rot="694831">
            <a:off x="755810" y="4980917"/>
            <a:ext cx="990600" cy="168045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CuadroTexto 4">
            <a:extLst>
              <a:ext uri="{FF2B5EF4-FFF2-40B4-BE49-F238E27FC236}">
                <a16:creationId xmlns:a16="http://schemas.microsoft.com/office/drawing/2014/main" id="{BD6DC0C2-C4EB-B2C9-98C2-BCB71A47F20B}"/>
              </a:ext>
            </a:extLst>
          </p:cNvPr>
          <p:cNvSpPr txBox="1"/>
          <p:nvPr/>
        </p:nvSpPr>
        <p:spPr>
          <a:xfrm>
            <a:off x="1485900" y="3413984"/>
            <a:ext cx="15316200" cy="1938992"/>
          </a:xfrm>
          <a:prstGeom prst="rect">
            <a:avLst/>
          </a:prstGeom>
          <a:noFill/>
        </p:spPr>
        <p:txBody>
          <a:bodyPr wrap="square">
            <a:spAutoFit/>
          </a:bodyPr>
          <a:lstStyle/>
          <a:p>
            <a:pPr marL="2540">
              <a:buNone/>
            </a:pPr>
            <a:r>
              <a:rPr lang="es-ES" sz="3000" b="1" u="sng" dirty="0">
                <a:solidFill>
                  <a:schemeClr val="tx2"/>
                </a:solidFill>
                <a:effectLst/>
                <a:uFill>
                  <a:solidFill>
                    <a:srgbClr val="000000"/>
                  </a:solidFill>
                </a:uFill>
                <a:latin typeface="Aptos" panose="020B0004020202020204" pitchFamily="34" charset="0"/>
                <a:ea typeface="Arial" panose="020B0604020202020204" pitchFamily="34" charset="0"/>
              </a:rPr>
              <a:t>Cumplimiento</a:t>
            </a:r>
            <a:r>
              <a:rPr lang="es-ES" sz="3000" b="1" u="sng" spc="-45" dirty="0">
                <a:solidFill>
                  <a:schemeClr val="tx2"/>
                </a:solidFill>
                <a:effectLst/>
                <a:uFill>
                  <a:solidFill>
                    <a:srgbClr val="000000"/>
                  </a:solidFill>
                </a:uFill>
                <a:latin typeface="Aptos" panose="020B0004020202020204" pitchFamily="34" charset="0"/>
                <a:ea typeface="Arial" panose="020B0604020202020204" pitchFamily="34" charset="0"/>
              </a:rPr>
              <a:t> </a:t>
            </a:r>
            <a:r>
              <a:rPr lang="es-ES" sz="3000" b="1" u="sng" dirty="0">
                <a:solidFill>
                  <a:schemeClr val="tx2"/>
                </a:solidFill>
                <a:effectLst/>
                <a:uFill>
                  <a:solidFill>
                    <a:srgbClr val="000000"/>
                  </a:solidFill>
                </a:uFill>
                <a:latin typeface="Aptos" panose="020B0004020202020204" pitchFamily="34" charset="0"/>
                <a:ea typeface="Arial" panose="020B0604020202020204" pitchFamily="34" charset="0"/>
              </a:rPr>
              <a:t>de</a:t>
            </a:r>
            <a:r>
              <a:rPr lang="es-ES" sz="3000" b="1" u="sng" spc="-15" dirty="0">
                <a:solidFill>
                  <a:schemeClr val="tx2"/>
                </a:solidFill>
                <a:effectLst/>
                <a:uFill>
                  <a:solidFill>
                    <a:srgbClr val="000000"/>
                  </a:solidFill>
                </a:uFill>
                <a:latin typeface="Aptos" panose="020B0004020202020204" pitchFamily="34" charset="0"/>
                <a:ea typeface="Arial" panose="020B0604020202020204" pitchFamily="34" charset="0"/>
              </a:rPr>
              <a:t> </a:t>
            </a:r>
            <a:r>
              <a:rPr lang="es-ES" sz="3000" b="1" u="sng" dirty="0">
                <a:solidFill>
                  <a:schemeClr val="tx2"/>
                </a:solidFill>
                <a:effectLst/>
                <a:uFill>
                  <a:solidFill>
                    <a:srgbClr val="000000"/>
                  </a:solidFill>
                </a:uFill>
                <a:latin typeface="Aptos" panose="020B0004020202020204" pitchFamily="34" charset="0"/>
                <a:ea typeface="Arial" panose="020B0604020202020204" pitchFamily="34" charset="0"/>
              </a:rPr>
              <a:t>las</a:t>
            </a:r>
            <a:r>
              <a:rPr lang="es-ES" sz="3000" b="1" u="sng" spc="-55" dirty="0">
                <a:solidFill>
                  <a:schemeClr val="tx2"/>
                </a:solidFill>
                <a:effectLst/>
                <a:uFill>
                  <a:solidFill>
                    <a:srgbClr val="000000"/>
                  </a:solidFill>
                </a:uFill>
                <a:latin typeface="Aptos" panose="020B0004020202020204" pitchFamily="34" charset="0"/>
                <a:ea typeface="Arial" panose="020B0604020202020204" pitchFamily="34" charset="0"/>
              </a:rPr>
              <a:t> </a:t>
            </a:r>
            <a:r>
              <a:rPr lang="es-ES" sz="3000" b="1" u="sng" spc="-10" dirty="0">
                <a:solidFill>
                  <a:schemeClr val="tx2"/>
                </a:solidFill>
                <a:effectLst/>
                <a:uFill>
                  <a:solidFill>
                    <a:srgbClr val="000000"/>
                  </a:solidFill>
                </a:uFill>
                <a:latin typeface="Aptos" panose="020B0004020202020204" pitchFamily="34" charset="0"/>
                <a:ea typeface="Arial" panose="020B0604020202020204" pitchFamily="34" charset="0"/>
              </a:rPr>
              <a:t>resoluciones</a:t>
            </a:r>
            <a:endParaRPr lang="es-EC" sz="3000" dirty="0">
              <a:solidFill>
                <a:schemeClr val="tx2"/>
              </a:solidFill>
              <a:effectLst/>
              <a:latin typeface="Aptos" panose="020B0004020202020204" pitchFamily="34" charset="0"/>
              <a:ea typeface="Arial MT"/>
              <a:cs typeface="Arial MT"/>
            </a:endParaRPr>
          </a:p>
          <a:p>
            <a:pPr marL="2540" marR="179705" algn="just">
              <a:buNone/>
            </a:pPr>
            <a:r>
              <a:rPr lang="es-ES" sz="3000" dirty="0">
                <a:solidFill>
                  <a:schemeClr val="tx2"/>
                </a:solidFill>
                <a:effectLst/>
                <a:latin typeface="Aptos" panose="020B0004020202020204" pitchFamily="34" charset="0"/>
                <a:ea typeface="Arial MT"/>
                <a:cs typeface="Arial MT"/>
              </a:rPr>
              <a:t>Durante el año 2025, se ha revisado las actas y resoluciones emitidas por Asamblea, Consejo de Administración y Consejo de Vigilancia, verificando que las decisiones tomadas por parte de los directivos sean cumplidas dentro de la </a:t>
            </a:r>
            <a:r>
              <a:rPr lang="es-ES" sz="3000" spc="-10" dirty="0">
                <a:solidFill>
                  <a:schemeClr val="tx2"/>
                </a:solidFill>
                <a:effectLst/>
                <a:latin typeface="Aptos" panose="020B0004020202020204" pitchFamily="34" charset="0"/>
                <a:ea typeface="Arial MT"/>
                <a:cs typeface="Arial MT"/>
              </a:rPr>
              <a:t>Cooperativa.</a:t>
            </a:r>
            <a:endParaRPr lang="es-EC" sz="3000" dirty="0">
              <a:solidFill>
                <a:schemeClr val="tx2"/>
              </a:solidFill>
              <a:effectLst/>
              <a:latin typeface="Aptos" panose="020B0004020202020204" pitchFamily="34" charset="0"/>
              <a:ea typeface="Arial MT"/>
              <a:cs typeface="Arial MT"/>
            </a:endParaRPr>
          </a:p>
        </p:txBody>
      </p:sp>
      <p:sp>
        <p:nvSpPr>
          <p:cNvPr id="11" name="CuadroTexto 10">
            <a:extLst>
              <a:ext uri="{FF2B5EF4-FFF2-40B4-BE49-F238E27FC236}">
                <a16:creationId xmlns:a16="http://schemas.microsoft.com/office/drawing/2014/main" id="{CC581729-BB27-F8D7-527D-966E342E7046}"/>
              </a:ext>
            </a:extLst>
          </p:cNvPr>
          <p:cNvSpPr txBox="1"/>
          <p:nvPr/>
        </p:nvSpPr>
        <p:spPr>
          <a:xfrm>
            <a:off x="1485900" y="5361339"/>
            <a:ext cx="15049500" cy="4247317"/>
          </a:xfrm>
          <a:prstGeom prst="rect">
            <a:avLst/>
          </a:prstGeom>
          <a:noFill/>
        </p:spPr>
        <p:txBody>
          <a:bodyPr wrap="square">
            <a:spAutoFit/>
          </a:bodyPr>
          <a:lstStyle/>
          <a:p>
            <a:pPr>
              <a:buNone/>
            </a:pPr>
            <a:r>
              <a:rPr lang="es-ES" sz="3000" b="1" u="sng" dirty="0">
                <a:solidFill>
                  <a:schemeClr val="tx2"/>
                </a:solidFill>
                <a:latin typeface="Aptos" panose="020B0004020202020204" pitchFamily="34" charset="0"/>
              </a:rPr>
              <a:t>Seguimiento a Recomendaciones</a:t>
            </a:r>
          </a:p>
          <a:p>
            <a:pPr>
              <a:buFont typeface="Arial" panose="020B0604020202020204" pitchFamily="34" charset="0"/>
              <a:buChar char="•"/>
            </a:pPr>
            <a:r>
              <a:rPr lang="es-ES" sz="3000" dirty="0">
                <a:solidFill>
                  <a:schemeClr val="tx2"/>
                </a:solidFill>
                <a:latin typeface="Aptos" panose="020B0004020202020204" pitchFamily="34" charset="0"/>
              </a:rPr>
              <a:t>Se dio seguimiento al Informe de Auditoría Externa 2024, encontrándose cumplidas el 100% de las estrategias registradas ante la SEPS.</a:t>
            </a:r>
          </a:p>
          <a:p>
            <a:pPr>
              <a:buFont typeface="Arial" panose="020B0604020202020204" pitchFamily="34" charset="0"/>
              <a:buChar char="•"/>
            </a:pPr>
            <a:r>
              <a:rPr lang="es-ES" sz="3000" dirty="0">
                <a:solidFill>
                  <a:schemeClr val="tx2"/>
                </a:solidFill>
                <a:latin typeface="Aptos" panose="020B0004020202020204" pitchFamily="34" charset="0"/>
              </a:rPr>
              <a:t>El Plan de Supervisión Intensiva aprobado por la SEPS ha sido monitoreado permanentemente por Auditoría Interna, reportando avances de forma periódica dentro del Sistema de Seguimiento Integral.</a:t>
            </a:r>
          </a:p>
          <a:p>
            <a:pPr>
              <a:buFont typeface="Arial" panose="020B0604020202020204" pitchFamily="34" charset="0"/>
              <a:buChar char="•"/>
            </a:pPr>
            <a:r>
              <a:rPr lang="es-ES" sz="3000" dirty="0">
                <a:solidFill>
                  <a:schemeClr val="tx2"/>
                </a:solidFill>
                <a:latin typeface="Aptos" panose="020B0004020202020204" pitchFamily="34" charset="0"/>
              </a:rPr>
              <a:t>Durante el período 2025, Auditoría Interna emitió informes con recomendaciones orientadas al fortalecimiento del control interno, las cuales fueron aceptadas y cuentan con seguimiento mensual para asegurar su cumplimiento.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58" y="0"/>
            <a:ext cx="18281075" cy="10287000"/>
            <a:chOff x="0" y="0"/>
            <a:chExt cx="24374767" cy="13716000"/>
          </a:xfrm>
        </p:grpSpPr>
        <p:sp>
          <p:nvSpPr>
            <p:cNvPr id="3" name="Freeform 3"/>
            <p:cNvSpPr/>
            <p:nvPr/>
          </p:nvSpPr>
          <p:spPr>
            <a:xfrm>
              <a:off x="0" y="0"/>
              <a:ext cx="24374729" cy="13716000"/>
            </a:xfrm>
            <a:custGeom>
              <a:avLst/>
              <a:gdLst/>
              <a:ahLst/>
              <a:cxnLst/>
              <a:rect l="l" t="t" r="r" b="b"/>
              <a:pathLst>
                <a:path w="24374729" h="13716000">
                  <a:moveTo>
                    <a:pt x="0" y="0"/>
                  </a:moveTo>
                  <a:lnTo>
                    <a:pt x="24374729" y="0"/>
                  </a:lnTo>
                  <a:lnTo>
                    <a:pt x="24374729" y="13716000"/>
                  </a:lnTo>
                  <a:lnTo>
                    <a:pt x="0" y="13716000"/>
                  </a:lnTo>
                  <a:lnTo>
                    <a:pt x="0" y="0"/>
                  </a:lnTo>
                  <a:close/>
                </a:path>
              </a:pathLst>
            </a:custGeom>
            <a:blipFill>
              <a:blip r:embed="rId2"/>
              <a:stretch>
                <a:fillRect/>
              </a:stretch>
            </a:blipFill>
          </p:spPr>
          <p:txBody>
            <a:bodyPr/>
            <a:lstStyle/>
            <a:p>
              <a:endParaRPr lang="es-EC"/>
            </a:p>
          </p:txBody>
        </p:sp>
      </p:grpSp>
      <p:sp>
        <p:nvSpPr>
          <p:cNvPr id="4" name="TextBox 4"/>
          <p:cNvSpPr txBox="1"/>
          <p:nvPr/>
        </p:nvSpPr>
        <p:spPr>
          <a:xfrm>
            <a:off x="2268579" y="6404334"/>
            <a:ext cx="13696407" cy="979913"/>
          </a:xfrm>
          <a:prstGeom prst="rect">
            <a:avLst/>
          </a:prstGeom>
        </p:spPr>
        <p:txBody>
          <a:bodyPr lIns="0" tIns="0" rIns="0" bIns="0" rtlCol="0" anchor="t">
            <a:spAutoFit/>
          </a:bodyPr>
          <a:lstStyle/>
          <a:p>
            <a:pPr algn="ctr">
              <a:lnSpc>
                <a:spcPts val="7200"/>
              </a:lnSpc>
            </a:pPr>
            <a:r>
              <a:rPr lang="en-US" sz="6000" b="1">
                <a:solidFill>
                  <a:srgbClr val="203C82"/>
                </a:solidFill>
                <a:latin typeface="Aptos Bold"/>
                <a:ea typeface="Aptos Bold"/>
                <a:cs typeface="Aptos Bold"/>
                <a:sym typeface="Aptos Bold"/>
              </a:rPr>
              <a:t>¡MUCHAS GRACIAS POR SU ATENCIÓN!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265</TotalTime>
  <Words>512</Words>
  <Application>Microsoft Office PowerPoint</Application>
  <PresentationFormat>Personalizado</PresentationFormat>
  <Paragraphs>30</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Copia de PLANTILLA PRESENTACION COOPERATIVA FONDVIDA.pptx</dc:title>
  <dc:creator>Cristina Ortiz</dc:creator>
  <cp:lastModifiedBy>ASISTENTE GERENCIA</cp:lastModifiedBy>
  <cp:revision>11</cp:revision>
  <dcterms:created xsi:type="dcterms:W3CDTF">2006-08-16T00:00:00Z</dcterms:created>
  <dcterms:modified xsi:type="dcterms:W3CDTF">2026-05-12T16:03:27Z</dcterms:modified>
  <dc:identifier>DAHA2YCqdzU</dc:identifier>
</cp:coreProperties>
</file>