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2" r:id="rId23"/>
    <p:sldId id="277" r:id="rId24"/>
    <p:sldId id="278" r:id="rId25"/>
    <p:sldId id="279" r:id="rId26"/>
    <p:sldId id="280" r:id="rId27"/>
    <p:sldId id="283" r:id="rId28"/>
    <p:sldId id="284" r:id="rId2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6325C2-835F-D125-E409-836960ABD1F3}" v="620" dt="2026-04-09T19:17:10.922"/>
    <p1510:client id="{45EFA333-AEA4-5C6E-5DF5-FB5D437886DB}" v="98" dt="2026-04-10T14:52:25.356"/>
    <p1510:client id="{48643F69-82FA-ADB4-7FF4-541286D47A87}" v="307" dt="2026-04-10T15:24:56.5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CF5E2DC7-7290-DFC9-6B26-FA91E6445A5C}"/>
              </a:ext>
            </a:extLst>
          </p:cNvPr>
          <p:cNvGrpSpPr/>
          <p:nvPr/>
        </p:nvGrpSpPr>
        <p:grpSpPr>
          <a:xfrm>
            <a:off x="-21942" y="-21167"/>
            <a:ext cx="12235846" cy="6879168"/>
            <a:chOff x="3458" y="0"/>
            <a:chExt cx="16269306" cy="9155291"/>
          </a:xfrm>
        </p:grpSpPr>
        <p:sp>
          <p:nvSpPr>
            <p:cNvPr id="5" name="Freeform 3" descr="Imagen que contiene Texto  El contenido generado por IA puede ser incorrecto.">
              <a:extLst>
                <a:ext uri="{FF2B5EF4-FFF2-40B4-BE49-F238E27FC236}">
                  <a16:creationId xmlns:a16="http://schemas.microsoft.com/office/drawing/2014/main" id="{071B29FC-0148-C08C-3ED6-B3F110D1123E}"/>
                </a:ext>
              </a:extLst>
            </p:cNvPr>
            <p:cNvSpPr/>
            <p:nvPr/>
          </p:nvSpPr>
          <p:spPr>
            <a:xfrm>
              <a:off x="3458" y="0"/>
              <a:ext cx="16269306" cy="9155291"/>
            </a:xfrm>
            <a:custGeom>
              <a:avLst/>
              <a:gdLst/>
              <a:ahLst/>
              <a:cxnLst/>
              <a:rect l="l" t="t" r="r" b="b"/>
              <a:pathLst>
                <a:path w="24374729" h="13716000">
                  <a:moveTo>
                    <a:pt x="0" y="0"/>
                  </a:moveTo>
                  <a:lnTo>
                    <a:pt x="24374729" y="0"/>
                  </a:lnTo>
                  <a:lnTo>
                    <a:pt x="24374729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8FC41E2F-F844-F8BB-6FFB-5F0480BD10E3}"/>
              </a:ext>
            </a:extLst>
          </p:cNvPr>
          <p:cNvSpPr txBox="1"/>
          <p:nvPr/>
        </p:nvSpPr>
        <p:spPr>
          <a:xfrm>
            <a:off x="464255" y="2552701"/>
            <a:ext cx="8119533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5000" b="1">
                <a:solidFill>
                  <a:schemeClr val="tx2">
                    <a:lumMod val="90000"/>
                    <a:lumOff val="10000"/>
                  </a:schemeClr>
                </a:solidFill>
              </a:rPr>
              <a:t>INFORME DE</a:t>
            </a:r>
            <a:endParaRPr lang="es-ES" sz="500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es-ES" sz="5000" b="1">
                <a:solidFill>
                  <a:schemeClr val="tx2">
                    <a:lumMod val="90000"/>
                    <a:lumOff val="10000"/>
                  </a:schemeClr>
                </a:solidFill>
              </a:rPr>
              <a:t>RENDICIÓN DE CUENTAS</a:t>
            </a:r>
            <a:endParaRPr lang="es-ES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5DD7A4F-0488-6BA8-259F-862A62DC18C1}"/>
              </a:ext>
            </a:extLst>
          </p:cNvPr>
          <p:cNvSpPr txBox="1"/>
          <p:nvPr/>
        </p:nvSpPr>
        <p:spPr>
          <a:xfrm>
            <a:off x="2978854" y="4605867"/>
            <a:ext cx="1545167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5000" b="1">
                <a:solidFill>
                  <a:schemeClr val="tx2">
                    <a:lumMod val="90000"/>
                    <a:lumOff val="10000"/>
                  </a:schemeClr>
                </a:solidFill>
              </a:rPr>
              <a:t>2025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847AB-D2FA-B0BC-83B5-589EDB6FB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DF8A9F1-7117-D298-02E1-579F20C652C6}"/>
              </a:ext>
            </a:extLst>
          </p:cNvPr>
          <p:cNvGrpSpPr/>
          <p:nvPr/>
        </p:nvGrpSpPr>
        <p:grpSpPr>
          <a:xfrm>
            <a:off x="0" y="218"/>
            <a:ext cx="12216373" cy="6872140"/>
            <a:chOff x="0" y="219"/>
            <a:chExt cx="24405210" cy="13729208"/>
          </a:xfrm>
        </p:grpSpPr>
        <p:sp>
          <p:nvSpPr>
            <p:cNvPr id="3" name="Freeform 3" descr="Interfaz de usuario gráfica, Texto, Aplicación, Chat o mensaje de texto  El contenido generado por IA puede ser incorrecto.">
              <a:extLst>
                <a:ext uri="{FF2B5EF4-FFF2-40B4-BE49-F238E27FC236}">
                  <a16:creationId xmlns:a16="http://schemas.microsoft.com/office/drawing/2014/main" id="{1BA31112-7826-4402-59B5-53F9B6D5781E}"/>
                </a:ext>
              </a:extLst>
            </p:cNvPr>
            <p:cNvSpPr/>
            <p:nvPr/>
          </p:nvSpPr>
          <p:spPr>
            <a:xfrm>
              <a:off x="0" y="219"/>
              <a:ext cx="24405210" cy="13729208"/>
            </a:xfrm>
            <a:custGeom>
              <a:avLst/>
              <a:gdLst/>
              <a:ahLst/>
              <a:cxnLst/>
              <a:rect l="l" t="t" r="r" b="b"/>
              <a:pathLst>
                <a:path w="24405210" h="13729208">
                  <a:moveTo>
                    <a:pt x="0" y="0"/>
                  </a:moveTo>
                  <a:lnTo>
                    <a:pt x="24405210" y="0"/>
                  </a:lnTo>
                  <a:lnTo>
                    <a:pt x="24405210" y="13729208"/>
                  </a:lnTo>
                  <a:lnTo>
                    <a:pt x="0" y="13729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" b="-14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5C6029F4-4B19-BCAA-DB73-F778FF5F02D6}"/>
              </a:ext>
            </a:extLst>
          </p:cNvPr>
          <p:cNvSpPr txBox="1"/>
          <p:nvPr/>
        </p:nvSpPr>
        <p:spPr>
          <a:xfrm>
            <a:off x="3775144" y="1609319"/>
            <a:ext cx="467148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>
                <a:solidFill>
                  <a:schemeClr val="bg1"/>
                </a:solidFill>
              </a:rPr>
              <a:t>Indicadores de gobierno relativo a la Gerencia y Jefaturas</a:t>
            </a:r>
          </a:p>
        </p:txBody>
      </p:sp>
      <p:pic>
        <p:nvPicPr>
          <p:cNvPr id="2" name="Imagen 1" descr="Tabla&#10;&#10;El contenido generado por IA puede ser incorrecto.">
            <a:extLst>
              <a:ext uri="{FF2B5EF4-FFF2-40B4-BE49-F238E27FC236}">
                <a16:creationId xmlns:a16="http://schemas.microsoft.com/office/drawing/2014/main" id="{2C635744-8A0E-330A-5BCC-598ED6B32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757" y="2405591"/>
            <a:ext cx="9146117" cy="379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40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6BF56-6518-DC86-EAC8-52129F856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5DCCAB8-B3BB-13F7-5EEC-622B9B660CFE}"/>
              </a:ext>
            </a:extLst>
          </p:cNvPr>
          <p:cNvGrpSpPr/>
          <p:nvPr/>
        </p:nvGrpSpPr>
        <p:grpSpPr>
          <a:xfrm>
            <a:off x="0" y="218"/>
            <a:ext cx="12216373" cy="6872140"/>
            <a:chOff x="0" y="219"/>
            <a:chExt cx="24405210" cy="13729208"/>
          </a:xfrm>
        </p:grpSpPr>
        <p:sp>
          <p:nvSpPr>
            <p:cNvPr id="3" name="Freeform 3" descr="Interfaz de usuario gráfica, Texto, Aplicación, Chat o mensaje de texto  El contenido generado por IA puede ser incorrecto.">
              <a:extLst>
                <a:ext uri="{FF2B5EF4-FFF2-40B4-BE49-F238E27FC236}">
                  <a16:creationId xmlns:a16="http://schemas.microsoft.com/office/drawing/2014/main" id="{B4FDAD26-03CE-AC99-4F61-B7B12D510EF7}"/>
                </a:ext>
              </a:extLst>
            </p:cNvPr>
            <p:cNvSpPr/>
            <p:nvPr/>
          </p:nvSpPr>
          <p:spPr>
            <a:xfrm>
              <a:off x="0" y="219"/>
              <a:ext cx="24405210" cy="13729208"/>
            </a:xfrm>
            <a:custGeom>
              <a:avLst/>
              <a:gdLst/>
              <a:ahLst/>
              <a:cxnLst/>
              <a:rect l="l" t="t" r="r" b="b"/>
              <a:pathLst>
                <a:path w="24405210" h="13729208">
                  <a:moveTo>
                    <a:pt x="0" y="0"/>
                  </a:moveTo>
                  <a:lnTo>
                    <a:pt x="24405210" y="0"/>
                  </a:lnTo>
                  <a:lnTo>
                    <a:pt x="24405210" y="13729208"/>
                  </a:lnTo>
                  <a:lnTo>
                    <a:pt x="0" y="13729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" b="-14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260D1A65-D996-5502-D0DD-CA9695242586}"/>
              </a:ext>
            </a:extLst>
          </p:cNvPr>
          <p:cNvSpPr txBox="1"/>
          <p:nvPr/>
        </p:nvSpPr>
        <p:spPr>
          <a:xfrm>
            <a:off x="3775144" y="1609319"/>
            <a:ext cx="467148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>
                <a:solidFill>
                  <a:schemeClr val="bg1"/>
                </a:solidFill>
              </a:rPr>
              <a:t>Indicadores de gobierno relativo a la Gerencia y Jefaturas</a:t>
            </a:r>
          </a:p>
        </p:txBody>
      </p:sp>
      <p:pic>
        <p:nvPicPr>
          <p:cNvPr id="2" name="Imagen 1" descr="Tabla&#10;&#10;El contenido generado por IA puede ser incorrecto.">
            <a:extLst>
              <a:ext uri="{FF2B5EF4-FFF2-40B4-BE49-F238E27FC236}">
                <a16:creationId xmlns:a16="http://schemas.microsoft.com/office/drawing/2014/main" id="{F47871AD-A338-08FE-05D9-594D9E1CF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666" y="2525183"/>
            <a:ext cx="7958667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15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2A047-ED56-F1BD-F803-97B69584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9635337-6168-1BC9-2978-BD248E5385D8}"/>
              </a:ext>
            </a:extLst>
          </p:cNvPr>
          <p:cNvGrpSpPr/>
          <p:nvPr/>
        </p:nvGrpSpPr>
        <p:grpSpPr>
          <a:xfrm>
            <a:off x="0" y="218"/>
            <a:ext cx="12216373" cy="6872140"/>
            <a:chOff x="0" y="219"/>
            <a:chExt cx="24405210" cy="13729208"/>
          </a:xfrm>
        </p:grpSpPr>
        <p:sp>
          <p:nvSpPr>
            <p:cNvPr id="3" name="Freeform 3" descr="Interfaz de usuario gráfica, Texto, Aplicación, Chat o mensaje de texto  El contenido generado por IA puede ser incorrecto.">
              <a:extLst>
                <a:ext uri="{FF2B5EF4-FFF2-40B4-BE49-F238E27FC236}">
                  <a16:creationId xmlns:a16="http://schemas.microsoft.com/office/drawing/2014/main" id="{66524C4B-6C53-6129-6749-7A5A9A243F4C}"/>
                </a:ext>
              </a:extLst>
            </p:cNvPr>
            <p:cNvSpPr/>
            <p:nvPr/>
          </p:nvSpPr>
          <p:spPr>
            <a:xfrm>
              <a:off x="0" y="219"/>
              <a:ext cx="24405210" cy="13729208"/>
            </a:xfrm>
            <a:custGeom>
              <a:avLst/>
              <a:gdLst/>
              <a:ahLst/>
              <a:cxnLst/>
              <a:rect l="l" t="t" r="r" b="b"/>
              <a:pathLst>
                <a:path w="24405210" h="13729208">
                  <a:moveTo>
                    <a:pt x="0" y="0"/>
                  </a:moveTo>
                  <a:lnTo>
                    <a:pt x="24405210" y="0"/>
                  </a:lnTo>
                  <a:lnTo>
                    <a:pt x="24405210" y="13729208"/>
                  </a:lnTo>
                  <a:lnTo>
                    <a:pt x="0" y="13729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" b="-14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FB2311D1-7EEF-3664-DB98-6A4039D091C4}"/>
              </a:ext>
            </a:extLst>
          </p:cNvPr>
          <p:cNvSpPr txBox="1"/>
          <p:nvPr/>
        </p:nvSpPr>
        <p:spPr>
          <a:xfrm>
            <a:off x="3775144" y="1609319"/>
            <a:ext cx="467148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>
                <a:solidFill>
                  <a:schemeClr val="bg1"/>
                </a:solidFill>
              </a:rPr>
              <a:t>Indicadores de gobierno relativo a los</a:t>
            </a:r>
          </a:p>
          <a:p>
            <a:pPr algn="ctr"/>
            <a:r>
              <a:rPr lang="es-ES" b="1">
                <a:solidFill>
                  <a:schemeClr val="bg1"/>
                </a:solidFill>
              </a:rPr>
              <a:t>Empleados de la Cooperativa 2025</a:t>
            </a:r>
          </a:p>
        </p:txBody>
      </p:sp>
      <p:pic>
        <p:nvPicPr>
          <p:cNvPr id="2" name="Imagen 1" descr="Tabla&#10;&#10;El contenido generado por IA puede ser incorrecto.">
            <a:extLst>
              <a:ext uri="{FF2B5EF4-FFF2-40B4-BE49-F238E27FC236}">
                <a16:creationId xmlns:a16="http://schemas.microsoft.com/office/drawing/2014/main" id="{33B3F0C7-FB2C-4E06-A529-337D07958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525" y="2667000"/>
            <a:ext cx="9146116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26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0D43A-B6A2-EC38-03C1-247AC9E17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CEE428E-83D4-F996-54C3-DB497EF5E357}"/>
              </a:ext>
            </a:extLst>
          </p:cNvPr>
          <p:cNvGrpSpPr/>
          <p:nvPr/>
        </p:nvGrpSpPr>
        <p:grpSpPr>
          <a:xfrm>
            <a:off x="0" y="218"/>
            <a:ext cx="12216373" cy="6872140"/>
            <a:chOff x="0" y="219"/>
            <a:chExt cx="24405210" cy="13729208"/>
          </a:xfrm>
        </p:grpSpPr>
        <p:sp>
          <p:nvSpPr>
            <p:cNvPr id="3" name="Freeform 3" descr="Interfaz de usuario gráfica, Texto, Aplicación, Chat o mensaje de texto  El contenido generado por IA puede ser incorrecto.">
              <a:extLst>
                <a:ext uri="{FF2B5EF4-FFF2-40B4-BE49-F238E27FC236}">
                  <a16:creationId xmlns:a16="http://schemas.microsoft.com/office/drawing/2014/main" id="{52A5C108-0F6D-E0AC-DC2E-E93135820007}"/>
                </a:ext>
              </a:extLst>
            </p:cNvPr>
            <p:cNvSpPr/>
            <p:nvPr/>
          </p:nvSpPr>
          <p:spPr>
            <a:xfrm>
              <a:off x="0" y="219"/>
              <a:ext cx="24405210" cy="13729208"/>
            </a:xfrm>
            <a:custGeom>
              <a:avLst/>
              <a:gdLst/>
              <a:ahLst/>
              <a:cxnLst/>
              <a:rect l="l" t="t" r="r" b="b"/>
              <a:pathLst>
                <a:path w="24405210" h="13729208">
                  <a:moveTo>
                    <a:pt x="0" y="0"/>
                  </a:moveTo>
                  <a:lnTo>
                    <a:pt x="24405210" y="0"/>
                  </a:lnTo>
                  <a:lnTo>
                    <a:pt x="24405210" y="13729208"/>
                  </a:lnTo>
                  <a:lnTo>
                    <a:pt x="0" y="13729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" b="-14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79B5F2C4-B396-25A3-FDA0-E10619E17AAE}"/>
              </a:ext>
            </a:extLst>
          </p:cNvPr>
          <p:cNvSpPr txBox="1"/>
          <p:nvPr/>
        </p:nvSpPr>
        <p:spPr>
          <a:xfrm>
            <a:off x="3775144" y="1609319"/>
            <a:ext cx="467148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>
                <a:solidFill>
                  <a:schemeClr val="bg1"/>
                </a:solidFill>
              </a:rPr>
              <a:t>Indicadores de gobierno relativo a los</a:t>
            </a:r>
          </a:p>
          <a:p>
            <a:pPr algn="ctr"/>
            <a:r>
              <a:rPr lang="es-ES" b="1">
                <a:solidFill>
                  <a:schemeClr val="bg1"/>
                </a:solidFill>
              </a:rPr>
              <a:t>Empleados de la Cooperativa 2025</a:t>
            </a:r>
          </a:p>
        </p:txBody>
      </p:sp>
      <p:pic>
        <p:nvPicPr>
          <p:cNvPr id="2" name="Imagen 1" descr="Tabla&#10;&#10;El contenido generado por IA puede ser incorrecto.">
            <a:extLst>
              <a:ext uri="{FF2B5EF4-FFF2-40B4-BE49-F238E27FC236}">
                <a16:creationId xmlns:a16="http://schemas.microsoft.com/office/drawing/2014/main" id="{89382122-8F8A-B1AE-63B4-6EB9723AE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916" y="2565399"/>
            <a:ext cx="7793567" cy="320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95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BFA34-35CC-03DA-8F55-95045C734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513B98D-055D-34C4-A79A-1ABD256FE8EA}"/>
              </a:ext>
            </a:extLst>
          </p:cNvPr>
          <p:cNvGrpSpPr/>
          <p:nvPr/>
        </p:nvGrpSpPr>
        <p:grpSpPr>
          <a:xfrm>
            <a:off x="0" y="218"/>
            <a:ext cx="12216373" cy="6872140"/>
            <a:chOff x="0" y="219"/>
            <a:chExt cx="24405210" cy="13729208"/>
          </a:xfrm>
        </p:grpSpPr>
        <p:sp>
          <p:nvSpPr>
            <p:cNvPr id="3" name="Freeform 3" descr="Interfaz de usuario gráfica, Texto, Aplicación, Chat o mensaje de texto  El contenido generado por IA puede ser incorrecto.">
              <a:extLst>
                <a:ext uri="{FF2B5EF4-FFF2-40B4-BE49-F238E27FC236}">
                  <a16:creationId xmlns:a16="http://schemas.microsoft.com/office/drawing/2014/main" id="{E2D6AC81-F7C5-367C-FCBB-AB9E0C984730}"/>
                </a:ext>
              </a:extLst>
            </p:cNvPr>
            <p:cNvSpPr/>
            <p:nvPr/>
          </p:nvSpPr>
          <p:spPr>
            <a:xfrm>
              <a:off x="0" y="219"/>
              <a:ext cx="24405210" cy="13729208"/>
            </a:xfrm>
            <a:custGeom>
              <a:avLst/>
              <a:gdLst/>
              <a:ahLst/>
              <a:cxnLst/>
              <a:rect l="l" t="t" r="r" b="b"/>
              <a:pathLst>
                <a:path w="24405210" h="13729208">
                  <a:moveTo>
                    <a:pt x="0" y="0"/>
                  </a:moveTo>
                  <a:lnTo>
                    <a:pt x="24405210" y="0"/>
                  </a:lnTo>
                  <a:lnTo>
                    <a:pt x="24405210" y="13729208"/>
                  </a:lnTo>
                  <a:lnTo>
                    <a:pt x="0" y="13729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" b="-14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0C030D1E-16AA-CF69-F5E8-1265078492B9}"/>
              </a:ext>
            </a:extLst>
          </p:cNvPr>
          <p:cNvSpPr txBox="1"/>
          <p:nvPr/>
        </p:nvSpPr>
        <p:spPr>
          <a:xfrm>
            <a:off x="3775144" y="1609319"/>
            <a:ext cx="467148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>
                <a:solidFill>
                  <a:schemeClr val="bg1"/>
                </a:solidFill>
              </a:rPr>
              <a:t>Indicadores de gobierno relativo a los</a:t>
            </a:r>
          </a:p>
          <a:p>
            <a:pPr algn="ctr"/>
            <a:r>
              <a:rPr lang="es-ES" b="1">
                <a:solidFill>
                  <a:schemeClr val="bg1"/>
                </a:solidFill>
              </a:rPr>
              <a:t>Empleados de la Cooperativa 2025</a:t>
            </a:r>
          </a:p>
        </p:txBody>
      </p:sp>
      <p:pic>
        <p:nvPicPr>
          <p:cNvPr id="2" name="Imagen 1" descr="Tabla&#10;&#10;El contenido generado por IA puede ser incorrecto.">
            <a:extLst>
              <a:ext uri="{FF2B5EF4-FFF2-40B4-BE49-F238E27FC236}">
                <a16:creationId xmlns:a16="http://schemas.microsoft.com/office/drawing/2014/main" id="{06F752EC-D022-0DBB-1BCE-D98978637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4" y="2516717"/>
            <a:ext cx="8583084" cy="356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97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B26DD-3A9B-811E-A299-8F7733377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528CA43-7424-139F-8488-B8621B6BAB6A}"/>
              </a:ext>
            </a:extLst>
          </p:cNvPr>
          <p:cNvGrpSpPr/>
          <p:nvPr/>
        </p:nvGrpSpPr>
        <p:grpSpPr>
          <a:xfrm>
            <a:off x="0" y="218"/>
            <a:ext cx="12216373" cy="6872140"/>
            <a:chOff x="0" y="219"/>
            <a:chExt cx="24405210" cy="13729208"/>
          </a:xfrm>
        </p:grpSpPr>
        <p:sp>
          <p:nvSpPr>
            <p:cNvPr id="3" name="Freeform 3" descr="Interfaz de usuario gráfica, Texto, Aplicación, Chat o mensaje de texto  El contenido generado por IA puede ser incorrecto.">
              <a:extLst>
                <a:ext uri="{FF2B5EF4-FFF2-40B4-BE49-F238E27FC236}">
                  <a16:creationId xmlns:a16="http://schemas.microsoft.com/office/drawing/2014/main" id="{BCB3C1F3-50C1-0787-F410-77B03041656B}"/>
                </a:ext>
              </a:extLst>
            </p:cNvPr>
            <p:cNvSpPr/>
            <p:nvPr/>
          </p:nvSpPr>
          <p:spPr>
            <a:xfrm>
              <a:off x="0" y="219"/>
              <a:ext cx="24405210" cy="13729208"/>
            </a:xfrm>
            <a:custGeom>
              <a:avLst/>
              <a:gdLst/>
              <a:ahLst/>
              <a:cxnLst/>
              <a:rect l="l" t="t" r="r" b="b"/>
              <a:pathLst>
                <a:path w="24405210" h="13729208">
                  <a:moveTo>
                    <a:pt x="0" y="0"/>
                  </a:moveTo>
                  <a:lnTo>
                    <a:pt x="24405210" y="0"/>
                  </a:lnTo>
                  <a:lnTo>
                    <a:pt x="24405210" y="13729208"/>
                  </a:lnTo>
                  <a:lnTo>
                    <a:pt x="0" y="13729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" b="-14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20F4995E-807D-8729-C1E8-9E4229BFB5C5}"/>
              </a:ext>
            </a:extLst>
          </p:cNvPr>
          <p:cNvSpPr txBox="1"/>
          <p:nvPr/>
        </p:nvSpPr>
        <p:spPr>
          <a:xfrm>
            <a:off x="3775144" y="1609319"/>
            <a:ext cx="467148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>
                <a:solidFill>
                  <a:schemeClr val="bg1"/>
                </a:solidFill>
              </a:rPr>
              <a:t>Indicadores de gobierno relativo a los</a:t>
            </a:r>
          </a:p>
          <a:p>
            <a:pPr algn="ctr"/>
            <a:r>
              <a:rPr lang="es-ES" b="1">
                <a:solidFill>
                  <a:schemeClr val="bg1"/>
                </a:solidFill>
              </a:rPr>
              <a:t>Empleados de la Cooperativa 2025</a:t>
            </a:r>
          </a:p>
        </p:txBody>
      </p:sp>
      <p:pic>
        <p:nvPicPr>
          <p:cNvPr id="2" name="Imagen 1" descr="Tabla&#10;&#10;El contenido generado por IA puede ser incorrecto.">
            <a:extLst>
              <a:ext uri="{FF2B5EF4-FFF2-40B4-BE49-F238E27FC236}">
                <a16:creationId xmlns:a16="http://schemas.microsoft.com/office/drawing/2014/main" id="{E9DC1403-98E6-0CAC-B77B-A5C259CBB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92" y="2682875"/>
            <a:ext cx="11495616" cy="281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54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59C61-F091-35E9-C663-B0643A754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B7ACB56-0992-82DE-B184-7A8EB60E5141}"/>
              </a:ext>
            </a:extLst>
          </p:cNvPr>
          <p:cNvGrpSpPr/>
          <p:nvPr/>
        </p:nvGrpSpPr>
        <p:grpSpPr>
          <a:xfrm>
            <a:off x="0" y="218"/>
            <a:ext cx="12216373" cy="6872140"/>
            <a:chOff x="0" y="219"/>
            <a:chExt cx="24405210" cy="13729208"/>
          </a:xfrm>
        </p:grpSpPr>
        <p:sp>
          <p:nvSpPr>
            <p:cNvPr id="3" name="Freeform 3" descr="Interfaz de usuario gráfica, Texto, Aplicación, Chat o mensaje de texto  El contenido generado por IA puede ser incorrecto.">
              <a:extLst>
                <a:ext uri="{FF2B5EF4-FFF2-40B4-BE49-F238E27FC236}">
                  <a16:creationId xmlns:a16="http://schemas.microsoft.com/office/drawing/2014/main" id="{0CBC7B17-4C98-5DD6-6CD1-54DAA3886475}"/>
                </a:ext>
              </a:extLst>
            </p:cNvPr>
            <p:cNvSpPr/>
            <p:nvPr/>
          </p:nvSpPr>
          <p:spPr>
            <a:xfrm>
              <a:off x="0" y="219"/>
              <a:ext cx="24405210" cy="13729208"/>
            </a:xfrm>
            <a:custGeom>
              <a:avLst/>
              <a:gdLst/>
              <a:ahLst/>
              <a:cxnLst/>
              <a:rect l="l" t="t" r="r" b="b"/>
              <a:pathLst>
                <a:path w="24405210" h="13729208">
                  <a:moveTo>
                    <a:pt x="0" y="0"/>
                  </a:moveTo>
                  <a:lnTo>
                    <a:pt x="24405210" y="0"/>
                  </a:lnTo>
                  <a:lnTo>
                    <a:pt x="24405210" y="13729208"/>
                  </a:lnTo>
                  <a:lnTo>
                    <a:pt x="0" y="13729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" b="-14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47A0DF79-BED0-A505-F636-A8E5DAAD6A08}"/>
              </a:ext>
            </a:extLst>
          </p:cNvPr>
          <p:cNvSpPr txBox="1"/>
          <p:nvPr/>
        </p:nvSpPr>
        <p:spPr>
          <a:xfrm>
            <a:off x="3775144" y="1609319"/>
            <a:ext cx="467148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>
                <a:solidFill>
                  <a:schemeClr val="bg1"/>
                </a:solidFill>
              </a:rPr>
              <a:t>Indicadores de gobierno relativo a los</a:t>
            </a:r>
          </a:p>
          <a:p>
            <a:pPr algn="ctr"/>
            <a:r>
              <a:rPr lang="es-ES" b="1">
                <a:solidFill>
                  <a:schemeClr val="bg1"/>
                </a:solidFill>
              </a:rPr>
              <a:t>Empleados de la Cooperativa 2025</a:t>
            </a:r>
          </a:p>
        </p:txBody>
      </p:sp>
      <p:pic>
        <p:nvPicPr>
          <p:cNvPr id="2" name="Imagen 1" descr="Tabla&#10;&#10;El contenido generado por IA puede ser incorrecto.">
            <a:extLst>
              <a:ext uri="{FF2B5EF4-FFF2-40B4-BE49-F238E27FC236}">
                <a16:creationId xmlns:a16="http://schemas.microsoft.com/office/drawing/2014/main" id="{05350027-239A-8CD5-4B75-969F6E022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267" y="2406650"/>
            <a:ext cx="82931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19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E713A-D446-F7B4-2FAD-01407A52B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7E95BF5-FA3D-8608-9849-ADE7BC4D0786}"/>
              </a:ext>
            </a:extLst>
          </p:cNvPr>
          <p:cNvGrpSpPr/>
          <p:nvPr/>
        </p:nvGrpSpPr>
        <p:grpSpPr>
          <a:xfrm>
            <a:off x="0" y="218"/>
            <a:ext cx="12216373" cy="6872140"/>
            <a:chOff x="0" y="219"/>
            <a:chExt cx="24405210" cy="13729208"/>
          </a:xfrm>
        </p:grpSpPr>
        <p:sp>
          <p:nvSpPr>
            <p:cNvPr id="3" name="Freeform 3" descr="Interfaz de usuario gráfica, Texto, Aplicación, Chat o mensaje de texto  El contenido generado por IA puede ser incorrecto.">
              <a:extLst>
                <a:ext uri="{FF2B5EF4-FFF2-40B4-BE49-F238E27FC236}">
                  <a16:creationId xmlns:a16="http://schemas.microsoft.com/office/drawing/2014/main" id="{6DB6666B-8326-49C1-81AE-13075240E32B}"/>
                </a:ext>
              </a:extLst>
            </p:cNvPr>
            <p:cNvSpPr/>
            <p:nvPr/>
          </p:nvSpPr>
          <p:spPr>
            <a:xfrm>
              <a:off x="0" y="219"/>
              <a:ext cx="24405210" cy="13729208"/>
            </a:xfrm>
            <a:custGeom>
              <a:avLst/>
              <a:gdLst/>
              <a:ahLst/>
              <a:cxnLst/>
              <a:rect l="l" t="t" r="r" b="b"/>
              <a:pathLst>
                <a:path w="24405210" h="13729208">
                  <a:moveTo>
                    <a:pt x="0" y="0"/>
                  </a:moveTo>
                  <a:lnTo>
                    <a:pt x="24405210" y="0"/>
                  </a:lnTo>
                  <a:lnTo>
                    <a:pt x="24405210" y="13729208"/>
                  </a:lnTo>
                  <a:lnTo>
                    <a:pt x="0" y="13729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" b="-14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BB61AADE-0865-5DB3-3059-ED392FE846AC}"/>
              </a:ext>
            </a:extLst>
          </p:cNvPr>
          <p:cNvSpPr txBox="1"/>
          <p:nvPr/>
        </p:nvSpPr>
        <p:spPr>
          <a:xfrm>
            <a:off x="3775144" y="1609319"/>
            <a:ext cx="467148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>
                <a:solidFill>
                  <a:schemeClr val="bg1"/>
                </a:solidFill>
              </a:rPr>
              <a:t>Indicadores de gobierno relativo a los</a:t>
            </a:r>
          </a:p>
          <a:p>
            <a:pPr algn="ctr"/>
            <a:r>
              <a:rPr lang="es-ES" b="1">
                <a:solidFill>
                  <a:schemeClr val="bg1"/>
                </a:solidFill>
              </a:rPr>
              <a:t>Empleados de la Cooperativa 2025</a:t>
            </a:r>
          </a:p>
        </p:txBody>
      </p:sp>
      <p:pic>
        <p:nvPicPr>
          <p:cNvPr id="2" name="Imagen 1" descr="Tabla&#10;&#10;El contenido generado por IA puede ser incorrecto.">
            <a:extLst>
              <a:ext uri="{FF2B5EF4-FFF2-40B4-BE49-F238E27FC236}">
                <a16:creationId xmlns:a16="http://schemas.microsoft.com/office/drawing/2014/main" id="{CF5C415C-1F9A-1256-68FA-728A16F0C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842" y="2524125"/>
            <a:ext cx="9251950" cy="344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73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5F2A4-A344-8EEE-A5E8-03B7F96A6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8BBA84B-A66C-9684-82DC-385D09F60829}"/>
              </a:ext>
            </a:extLst>
          </p:cNvPr>
          <p:cNvGrpSpPr/>
          <p:nvPr/>
        </p:nvGrpSpPr>
        <p:grpSpPr>
          <a:xfrm>
            <a:off x="0" y="218"/>
            <a:ext cx="12216373" cy="6872140"/>
            <a:chOff x="0" y="219"/>
            <a:chExt cx="24405210" cy="13729208"/>
          </a:xfrm>
        </p:grpSpPr>
        <p:sp>
          <p:nvSpPr>
            <p:cNvPr id="3" name="Freeform 3" descr="Interfaz de usuario gráfica, Texto, Aplicación, Chat o mensaje de texto  El contenido generado por IA puede ser incorrecto.">
              <a:extLst>
                <a:ext uri="{FF2B5EF4-FFF2-40B4-BE49-F238E27FC236}">
                  <a16:creationId xmlns:a16="http://schemas.microsoft.com/office/drawing/2014/main" id="{FA614A84-8EF9-6C08-F085-600E1D2AFC2A}"/>
                </a:ext>
              </a:extLst>
            </p:cNvPr>
            <p:cNvSpPr/>
            <p:nvPr/>
          </p:nvSpPr>
          <p:spPr>
            <a:xfrm>
              <a:off x="0" y="219"/>
              <a:ext cx="24405210" cy="13729208"/>
            </a:xfrm>
            <a:custGeom>
              <a:avLst/>
              <a:gdLst/>
              <a:ahLst/>
              <a:cxnLst/>
              <a:rect l="l" t="t" r="r" b="b"/>
              <a:pathLst>
                <a:path w="24405210" h="13729208">
                  <a:moveTo>
                    <a:pt x="0" y="0"/>
                  </a:moveTo>
                  <a:lnTo>
                    <a:pt x="24405210" y="0"/>
                  </a:lnTo>
                  <a:lnTo>
                    <a:pt x="24405210" y="13729208"/>
                  </a:lnTo>
                  <a:lnTo>
                    <a:pt x="0" y="13729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" b="-14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8E6555A5-B08D-C9E3-9D9F-8A8F1BBA59DA}"/>
              </a:ext>
            </a:extLst>
          </p:cNvPr>
          <p:cNvSpPr txBox="1"/>
          <p:nvPr/>
        </p:nvSpPr>
        <p:spPr>
          <a:xfrm>
            <a:off x="3775144" y="1630485"/>
            <a:ext cx="464608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400" b="1">
                <a:solidFill>
                  <a:schemeClr val="bg1"/>
                </a:solidFill>
              </a:rPr>
              <a:t>Reclamos presentados por los usuarios de servicios financieros ante la entidad y la </a:t>
            </a:r>
            <a:r>
              <a:rPr lang="es-ES" sz="1400" b="1" err="1">
                <a:solidFill>
                  <a:schemeClr val="bg1"/>
                </a:solidFill>
              </a:rPr>
              <a:t>superintendenc</a:t>
            </a:r>
            <a:r>
              <a:rPr lang="es-ES" sz="1400" b="1">
                <a:solidFill>
                  <a:schemeClr val="bg1"/>
                </a:solidFill>
              </a:rPr>
              <a:t>ia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31EBB60-5497-206D-499C-15FE1BECD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5" y="2994025"/>
            <a:ext cx="106108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15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91C9D-D787-C101-2FD5-3D5A9BF95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BEF875B-1481-457C-B0E4-0A59657ABEA7}"/>
              </a:ext>
            </a:extLst>
          </p:cNvPr>
          <p:cNvGrpSpPr/>
          <p:nvPr/>
        </p:nvGrpSpPr>
        <p:grpSpPr>
          <a:xfrm>
            <a:off x="0" y="218"/>
            <a:ext cx="12216373" cy="6872140"/>
            <a:chOff x="0" y="219"/>
            <a:chExt cx="24405210" cy="13729208"/>
          </a:xfrm>
        </p:grpSpPr>
        <p:sp>
          <p:nvSpPr>
            <p:cNvPr id="3" name="Freeform 3" descr="Interfaz de usuario gráfica, Texto, Aplicación, Chat o mensaje de texto  El contenido generado por IA puede ser incorrecto.">
              <a:extLst>
                <a:ext uri="{FF2B5EF4-FFF2-40B4-BE49-F238E27FC236}">
                  <a16:creationId xmlns:a16="http://schemas.microsoft.com/office/drawing/2014/main" id="{C8816805-EEF9-67D5-1622-34EBBA17D1C1}"/>
                </a:ext>
              </a:extLst>
            </p:cNvPr>
            <p:cNvSpPr/>
            <p:nvPr/>
          </p:nvSpPr>
          <p:spPr>
            <a:xfrm>
              <a:off x="0" y="219"/>
              <a:ext cx="24405210" cy="13729208"/>
            </a:xfrm>
            <a:custGeom>
              <a:avLst/>
              <a:gdLst/>
              <a:ahLst/>
              <a:cxnLst/>
              <a:rect l="l" t="t" r="r" b="b"/>
              <a:pathLst>
                <a:path w="24405210" h="13729208">
                  <a:moveTo>
                    <a:pt x="0" y="0"/>
                  </a:moveTo>
                  <a:lnTo>
                    <a:pt x="24405210" y="0"/>
                  </a:lnTo>
                  <a:lnTo>
                    <a:pt x="24405210" y="13729208"/>
                  </a:lnTo>
                  <a:lnTo>
                    <a:pt x="0" y="13729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" b="-14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8FC8DE99-7118-050A-CD16-7FB65DDAA8E8}"/>
              </a:ext>
            </a:extLst>
          </p:cNvPr>
          <p:cNvSpPr txBox="1"/>
          <p:nvPr/>
        </p:nvSpPr>
        <p:spPr>
          <a:xfrm>
            <a:off x="3775144" y="1630485"/>
            <a:ext cx="464608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400" b="1">
                <a:solidFill>
                  <a:schemeClr val="bg1"/>
                </a:solidFill>
              </a:rPr>
              <a:t>Reclamos presentados por los usuarios de servicios financieros ante la entidad y la </a:t>
            </a:r>
            <a:r>
              <a:rPr lang="es-ES" sz="1400" b="1" err="1">
                <a:solidFill>
                  <a:schemeClr val="bg1"/>
                </a:solidFill>
              </a:rPr>
              <a:t>superintendenc</a:t>
            </a:r>
            <a:r>
              <a:rPr lang="es-ES" sz="1400" b="1">
                <a:solidFill>
                  <a:schemeClr val="bg1"/>
                </a:solidFill>
              </a:rPr>
              <a:t>ia</a:t>
            </a:r>
          </a:p>
        </p:txBody>
      </p:sp>
      <p:pic>
        <p:nvPicPr>
          <p:cNvPr id="2" name="Imagen 1" descr="Tabla&#10;&#10;El contenido generado por IA puede ser incorrecto.">
            <a:extLst>
              <a:ext uri="{FF2B5EF4-FFF2-40B4-BE49-F238E27FC236}">
                <a16:creationId xmlns:a16="http://schemas.microsoft.com/office/drawing/2014/main" id="{9D368582-CDDC-3638-15F8-CCCCA2CAC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780" y="2466473"/>
            <a:ext cx="5154438" cy="36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09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EE3A716-8740-93D3-E200-50C830BA4411}"/>
              </a:ext>
            </a:extLst>
          </p:cNvPr>
          <p:cNvGrpSpPr/>
          <p:nvPr/>
        </p:nvGrpSpPr>
        <p:grpSpPr>
          <a:xfrm>
            <a:off x="0" y="218"/>
            <a:ext cx="12216373" cy="6872140"/>
            <a:chOff x="0" y="219"/>
            <a:chExt cx="24405210" cy="13729208"/>
          </a:xfrm>
        </p:grpSpPr>
        <p:sp>
          <p:nvSpPr>
            <p:cNvPr id="3" name="Freeform 3" descr="Interfaz de usuario gráfica, Texto, Aplicación, Chat o mensaje de texto  El contenido generado por IA puede ser incorrecto.">
              <a:extLst>
                <a:ext uri="{FF2B5EF4-FFF2-40B4-BE49-F238E27FC236}">
                  <a16:creationId xmlns:a16="http://schemas.microsoft.com/office/drawing/2014/main" id="{5B63AA3D-38F6-3B23-1BA6-246E56A7EB9C}"/>
                </a:ext>
              </a:extLst>
            </p:cNvPr>
            <p:cNvSpPr/>
            <p:nvPr/>
          </p:nvSpPr>
          <p:spPr>
            <a:xfrm>
              <a:off x="0" y="219"/>
              <a:ext cx="24405210" cy="13729208"/>
            </a:xfrm>
            <a:custGeom>
              <a:avLst/>
              <a:gdLst/>
              <a:ahLst/>
              <a:cxnLst/>
              <a:rect l="l" t="t" r="r" b="b"/>
              <a:pathLst>
                <a:path w="24405210" h="13729208">
                  <a:moveTo>
                    <a:pt x="0" y="0"/>
                  </a:moveTo>
                  <a:lnTo>
                    <a:pt x="24405210" y="0"/>
                  </a:lnTo>
                  <a:lnTo>
                    <a:pt x="24405210" y="13729208"/>
                  </a:lnTo>
                  <a:lnTo>
                    <a:pt x="0" y="13729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" b="-14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883EC38E-7D2C-E75D-6F67-2D2A0E4C9900}"/>
              </a:ext>
            </a:extLst>
          </p:cNvPr>
          <p:cNvSpPr txBox="1"/>
          <p:nvPr/>
        </p:nvSpPr>
        <p:spPr>
          <a:xfrm>
            <a:off x="4708878" y="1608666"/>
            <a:ext cx="279823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3600" b="1">
                <a:solidFill>
                  <a:schemeClr val="bg1"/>
                </a:solidFill>
              </a:rPr>
              <a:t>CONTENIDO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F4FB8A-490F-FE23-1D34-1524E6BD1C71}"/>
              </a:ext>
            </a:extLst>
          </p:cNvPr>
          <p:cNvSpPr txBox="1"/>
          <p:nvPr/>
        </p:nvSpPr>
        <p:spPr>
          <a:xfrm>
            <a:off x="761999" y="2342444"/>
            <a:ext cx="10668000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2000">
                <a:solidFill>
                  <a:schemeClr val="tx2"/>
                </a:solidFill>
              </a:rPr>
              <a:t>Distribución de excedentes.</a:t>
            </a:r>
          </a:p>
          <a:p>
            <a:pPr marL="285750" indent="-285750">
              <a:buFont typeface="Arial"/>
              <a:buChar char="•"/>
            </a:pPr>
            <a:r>
              <a:rPr lang="es-ES" sz="2000">
                <a:solidFill>
                  <a:schemeClr val="tx2"/>
                </a:solidFill>
              </a:rPr>
              <a:t>Indicadores de gobierno relativos a los socios.</a:t>
            </a:r>
          </a:p>
          <a:p>
            <a:pPr marL="285750" indent="-285750">
              <a:buFont typeface="Arial"/>
              <a:buChar char="•"/>
            </a:pPr>
            <a:r>
              <a:rPr lang="es-ES" sz="2000">
                <a:solidFill>
                  <a:schemeClr val="tx2"/>
                </a:solidFill>
              </a:rPr>
              <a:t>Indicadores de gobierno relativos a la Asamblea General 2024.</a:t>
            </a:r>
          </a:p>
          <a:p>
            <a:pPr marL="285750" indent="-285750">
              <a:buFont typeface="Arial"/>
              <a:buChar char="•"/>
            </a:pPr>
            <a:r>
              <a:rPr lang="es-ES" sz="2000">
                <a:solidFill>
                  <a:schemeClr val="tx2"/>
                </a:solidFill>
              </a:rPr>
              <a:t>Indicadores de gobierno relativos a Gerencia y Jefaturas 2025.</a:t>
            </a:r>
          </a:p>
          <a:p>
            <a:pPr marL="285750" indent="-285750">
              <a:buFont typeface="Arial"/>
              <a:buChar char="•"/>
            </a:pPr>
            <a:r>
              <a:rPr lang="es-ES" sz="2000">
                <a:solidFill>
                  <a:schemeClr val="tx2"/>
                </a:solidFill>
              </a:rPr>
              <a:t>Indicadores de gobierno relativos a los empleados de la cooperativa 2025.</a:t>
            </a:r>
          </a:p>
          <a:p>
            <a:pPr marL="285750" indent="-285750">
              <a:buFont typeface="Arial"/>
              <a:buChar char="•"/>
            </a:pPr>
            <a:r>
              <a:rPr lang="es-ES" sz="2000">
                <a:solidFill>
                  <a:schemeClr val="tx2"/>
                </a:solidFill>
              </a:rPr>
              <a:t>Reclamos presentados por los usuarios de servicios financieros presentados a la entidad y Superintendencia.</a:t>
            </a:r>
          </a:p>
          <a:p>
            <a:pPr marL="285750" indent="-285750">
              <a:buFont typeface="Arial"/>
              <a:buChar char="•"/>
            </a:pPr>
            <a:r>
              <a:rPr lang="es-ES" sz="2000">
                <a:solidFill>
                  <a:schemeClr val="tx2"/>
                </a:solidFill>
              </a:rPr>
              <a:t>Comités y comisiones.</a:t>
            </a:r>
          </a:p>
          <a:p>
            <a:pPr marL="285750" indent="-285750">
              <a:buFont typeface="Arial"/>
              <a:buChar char="•"/>
            </a:pPr>
            <a:r>
              <a:rPr lang="es-ES" sz="2000">
                <a:solidFill>
                  <a:schemeClr val="tx2"/>
                </a:solidFill>
              </a:rPr>
              <a:t>Elecciones de representantes </a:t>
            </a:r>
            <a:r>
              <a:rPr lang="es-ES" sz="2000" err="1">
                <a:solidFill>
                  <a:schemeClr val="tx2"/>
                </a:solidFill>
              </a:rPr>
              <a:t>Fondvida</a:t>
            </a:r>
            <a:r>
              <a:rPr lang="es-ES" sz="2000">
                <a:solidFill>
                  <a:schemeClr val="tx2"/>
                </a:solidFill>
              </a:rPr>
              <a:t> Matriz</a:t>
            </a:r>
          </a:p>
          <a:p>
            <a:pPr marL="285750" indent="-285750">
              <a:buFont typeface="Arial"/>
              <a:buChar char="•"/>
            </a:pPr>
            <a:r>
              <a:rPr lang="es-ES" sz="2000">
                <a:solidFill>
                  <a:schemeClr val="tx2"/>
                </a:solidFill>
              </a:rPr>
              <a:t>Elecciones de representantes </a:t>
            </a:r>
            <a:r>
              <a:rPr lang="es-ES" sz="2000" err="1">
                <a:solidFill>
                  <a:schemeClr val="tx2"/>
                </a:solidFill>
              </a:rPr>
              <a:t>Fondvida</a:t>
            </a:r>
            <a:r>
              <a:rPr lang="es-ES" sz="2000">
                <a:solidFill>
                  <a:schemeClr val="tx2"/>
                </a:solidFill>
              </a:rPr>
              <a:t> Carapungo</a:t>
            </a:r>
          </a:p>
          <a:p>
            <a:pPr marL="285750" indent="-285750">
              <a:buFont typeface="Arial"/>
              <a:buChar char="•"/>
            </a:pPr>
            <a:r>
              <a:rPr lang="es-ES" sz="2000">
                <a:solidFill>
                  <a:schemeClr val="tx2"/>
                </a:solidFill>
              </a:rPr>
              <a:t>Elecciones de representantes </a:t>
            </a:r>
            <a:r>
              <a:rPr lang="es-ES" sz="2000" err="1">
                <a:solidFill>
                  <a:schemeClr val="tx2"/>
                </a:solidFill>
              </a:rPr>
              <a:t>Fondvida</a:t>
            </a:r>
            <a:r>
              <a:rPr lang="es-ES" sz="2000">
                <a:solidFill>
                  <a:schemeClr val="tx2"/>
                </a:solidFill>
              </a:rPr>
              <a:t> Sur</a:t>
            </a:r>
          </a:p>
        </p:txBody>
      </p:sp>
    </p:spTree>
    <p:extLst>
      <p:ext uri="{BB962C8B-B14F-4D97-AF65-F5344CB8AC3E}">
        <p14:creationId xmlns:p14="http://schemas.microsoft.com/office/powerpoint/2010/main" val="3553122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CAF3A-1088-18E5-DBC8-10D4AE335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6748F6D-E899-6FA6-A50F-FE9E5D9935E4}"/>
              </a:ext>
            </a:extLst>
          </p:cNvPr>
          <p:cNvGrpSpPr/>
          <p:nvPr/>
        </p:nvGrpSpPr>
        <p:grpSpPr>
          <a:xfrm>
            <a:off x="0" y="218"/>
            <a:ext cx="12216373" cy="6872140"/>
            <a:chOff x="0" y="219"/>
            <a:chExt cx="24405210" cy="13729208"/>
          </a:xfrm>
        </p:grpSpPr>
        <p:sp>
          <p:nvSpPr>
            <p:cNvPr id="3" name="Freeform 3" descr="Interfaz de usuario gráfica, Texto, Aplicación, Chat o mensaje de texto  El contenido generado por IA puede ser incorrecto.">
              <a:extLst>
                <a:ext uri="{FF2B5EF4-FFF2-40B4-BE49-F238E27FC236}">
                  <a16:creationId xmlns:a16="http://schemas.microsoft.com/office/drawing/2014/main" id="{1B6B14F1-109A-7F19-65E1-29ECC5F5CBE8}"/>
                </a:ext>
              </a:extLst>
            </p:cNvPr>
            <p:cNvSpPr/>
            <p:nvPr/>
          </p:nvSpPr>
          <p:spPr>
            <a:xfrm>
              <a:off x="0" y="219"/>
              <a:ext cx="24405210" cy="13729208"/>
            </a:xfrm>
            <a:custGeom>
              <a:avLst/>
              <a:gdLst/>
              <a:ahLst/>
              <a:cxnLst/>
              <a:rect l="l" t="t" r="r" b="b"/>
              <a:pathLst>
                <a:path w="24405210" h="13729208">
                  <a:moveTo>
                    <a:pt x="0" y="0"/>
                  </a:moveTo>
                  <a:lnTo>
                    <a:pt x="24405210" y="0"/>
                  </a:lnTo>
                  <a:lnTo>
                    <a:pt x="24405210" y="13729208"/>
                  </a:lnTo>
                  <a:lnTo>
                    <a:pt x="0" y="13729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" b="-14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F4ED1037-C995-935E-15EE-479F15348FB7}"/>
              </a:ext>
            </a:extLst>
          </p:cNvPr>
          <p:cNvSpPr txBox="1"/>
          <p:nvPr/>
        </p:nvSpPr>
        <p:spPr>
          <a:xfrm>
            <a:off x="3775144" y="1630485"/>
            <a:ext cx="464608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400" b="1">
                <a:solidFill>
                  <a:schemeClr val="bg1"/>
                </a:solidFill>
              </a:rPr>
              <a:t>Reclamos presentados por los usuarios de servicios financieros ante la entidad y la </a:t>
            </a:r>
            <a:r>
              <a:rPr lang="es-ES" sz="1400" b="1" err="1">
                <a:solidFill>
                  <a:schemeClr val="bg1"/>
                </a:solidFill>
              </a:rPr>
              <a:t>superintendenc</a:t>
            </a:r>
            <a:r>
              <a:rPr lang="es-ES" sz="1400" b="1">
                <a:solidFill>
                  <a:schemeClr val="bg1"/>
                </a:solidFill>
              </a:rPr>
              <a:t>ia</a:t>
            </a:r>
          </a:p>
        </p:txBody>
      </p:sp>
      <p:pic>
        <p:nvPicPr>
          <p:cNvPr id="2" name="Imagen 1" descr="Tabla&#10;&#10;El contenido generado por IA puede ser incorrecto.">
            <a:extLst>
              <a:ext uri="{FF2B5EF4-FFF2-40B4-BE49-F238E27FC236}">
                <a16:creationId xmlns:a16="http://schemas.microsoft.com/office/drawing/2014/main" id="{6DEEB4CF-CE74-5E24-8260-46936EAC1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686" y="2344486"/>
            <a:ext cx="7350627" cy="37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37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F3E06-3CAD-7F85-4B37-29B29BCEE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6A9A1C4-305E-3F2D-52E0-88107FC1E697}"/>
              </a:ext>
            </a:extLst>
          </p:cNvPr>
          <p:cNvGrpSpPr/>
          <p:nvPr/>
        </p:nvGrpSpPr>
        <p:grpSpPr>
          <a:xfrm>
            <a:off x="0" y="218"/>
            <a:ext cx="12216373" cy="6872140"/>
            <a:chOff x="0" y="219"/>
            <a:chExt cx="24405210" cy="13729208"/>
          </a:xfrm>
        </p:grpSpPr>
        <p:sp>
          <p:nvSpPr>
            <p:cNvPr id="3" name="Freeform 3" descr="Interfaz de usuario gráfica, Texto, Aplicación, Chat o mensaje de texto  El contenido generado por IA puede ser incorrecto.">
              <a:extLst>
                <a:ext uri="{FF2B5EF4-FFF2-40B4-BE49-F238E27FC236}">
                  <a16:creationId xmlns:a16="http://schemas.microsoft.com/office/drawing/2014/main" id="{0A6D6DC5-CE48-4712-462B-1CB275E9D2C8}"/>
                </a:ext>
              </a:extLst>
            </p:cNvPr>
            <p:cNvSpPr/>
            <p:nvPr/>
          </p:nvSpPr>
          <p:spPr>
            <a:xfrm>
              <a:off x="0" y="219"/>
              <a:ext cx="24405210" cy="13729208"/>
            </a:xfrm>
            <a:custGeom>
              <a:avLst/>
              <a:gdLst/>
              <a:ahLst/>
              <a:cxnLst/>
              <a:rect l="l" t="t" r="r" b="b"/>
              <a:pathLst>
                <a:path w="24405210" h="13729208">
                  <a:moveTo>
                    <a:pt x="0" y="0"/>
                  </a:moveTo>
                  <a:lnTo>
                    <a:pt x="24405210" y="0"/>
                  </a:lnTo>
                  <a:lnTo>
                    <a:pt x="24405210" y="13729208"/>
                  </a:lnTo>
                  <a:lnTo>
                    <a:pt x="0" y="13729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" b="-14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F8DA9830-0A4A-E6EE-A0AD-30F554B760CD}"/>
              </a:ext>
            </a:extLst>
          </p:cNvPr>
          <p:cNvSpPr txBox="1"/>
          <p:nvPr/>
        </p:nvSpPr>
        <p:spPr>
          <a:xfrm>
            <a:off x="3775144" y="1630485"/>
            <a:ext cx="464608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400" b="1">
                <a:solidFill>
                  <a:schemeClr val="bg1"/>
                </a:solidFill>
              </a:rPr>
              <a:t>Reclamos presentados por los usuarios de servicios financieros ante la entidad y la </a:t>
            </a:r>
            <a:r>
              <a:rPr lang="es-ES" sz="1400" b="1" err="1">
                <a:solidFill>
                  <a:schemeClr val="bg1"/>
                </a:solidFill>
              </a:rPr>
              <a:t>superintendenc</a:t>
            </a:r>
            <a:r>
              <a:rPr lang="es-ES" sz="1400" b="1">
                <a:solidFill>
                  <a:schemeClr val="bg1"/>
                </a:solidFill>
              </a:rPr>
              <a:t>ia</a:t>
            </a:r>
          </a:p>
        </p:txBody>
      </p:sp>
      <p:pic>
        <p:nvPicPr>
          <p:cNvPr id="2" name="Imagen 1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8A11D9FA-A92F-CE57-CAAC-F57C382419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5259"/>
          <a:stretch>
            <a:fillRect/>
          </a:stretch>
        </p:blipFill>
        <p:spPr>
          <a:xfrm>
            <a:off x="688731" y="3067821"/>
            <a:ext cx="10826415" cy="162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85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4ABC2-8A18-2EB8-BCBA-761E0FB85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2B231EA-2C36-64CD-CCE2-DB8CA38987A4}"/>
              </a:ext>
            </a:extLst>
          </p:cNvPr>
          <p:cNvGrpSpPr/>
          <p:nvPr/>
        </p:nvGrpSpPr>
        <p:grpSpPr>
          <a:xfrm>
            <a:off x="0" y="218"/>
            <a:ext cx="12216373" cy="6872140"/>
            <a:chOff x="0" y="219"/>
            <a:chExt cx="24405210" cy="13729208"/>
          </a:xfrm>
        </p:grpSpPr>
        <p:sp>
          <p:nvSpPr>
            <p:cNvPr id="3" name="Freeform 3" descr="Interfaz de usuario gráfica, Texto, Aplicación, Chat o mensaje de texto  El contenido generado por IA puede ser incorrecto.">
              <a:extLst>
                <a:ext uri="{FF2B5EF4-FFF2-40B4-BE49-F238E27FC236}">
                  <a16:creationId xmlns:a16="http://schemas.microsoft.com/office/drawing/2014/main" id="{DCCE04AC-5DB6-9908-7C0C-FB277BB789FA}"/>
                </a:ext>
              </a:extLst>
            </p:cNvPr>
            <p:cNvSpPr/>
            <p:nvPr/>
          </p:nvSpPr>
          <p:spPr>
            <a:xfrm>
              <a:off x="0" y="219"/>
              <a:ext cx="24405210" cy="13729208"/>
            </a:xfrm>
            <a:custGeom>
              <a:avLst/>
              <a:gdLst/>
              <a:ahLst/>
              <a:cxnLst/>
              <a:rect l="l" t="t" r="r" b="b"/>
              <a:pathLst>
                <a:path w="24405210" h="13729208">
                  <a:moveTo>
                    <a:pt x="0" y="0"/>
                  </a:moveTo>
                  <a:lnTo>
                    <a:pt x="24405210" y="0"/>
                  </a:lnTo>
                  <a:lnTo>
                    <a:pt x="24405210" y="13729208"/>
                  </a:lnTo>
                  <a:lnTo>
                    <a:pt x="0" y="13729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" b="-14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2" name="Imagen 1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CA5AEAB3-A7A0-4941-A93F-D5BB03F74B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3262"/>
          <a:stretch>
            <a:fillRect/>
          </a:stretch>
        </p:blipFill>
        <p:spPr>
          <a:xfrm>
            <a:off x="1219200" y="2385483"/>
            <a:ext cx="9753600" cy="394123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BAEE55D-B6C9-637E-204A-5D8762B6A0C4}"/>
              </a:ext>
            </a:extLst>
          </p:cNvPr>
          <p:cNvSpPr txBox="1"/>
          <p:nvPr/>
        </p:nvSpPr>
        <p:spPr>
          <a:xfrm>
            <a:off x="3775144" y="1630485"/>
            <a:ext cx="464608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800" b="1">
                <a:solidFill>
                  <a:schemeClr val="bg1"/>
                </a:solidFill>
              </a:rPr>
              <a:t>Comité y comisiones</a:t>
            </a:r>
            <a:endParaRPr lang="es-E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23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98BF9-8D71-E2CF-D5D4-371557211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6029AB5-3B92-5AFF-E6D2-F5598352A3E2}"/>
              </a:ext>
            </a:extLst>
          </p:cNvPr>
          <p:cNvGrpSpPr/>
          <p:nvPr/>
        </p:nvGrpSpPr>
        <p:grpSpPr>
          <a:xfrm>
            <a:off x="0" y="218"/>
            <a:ext cx="12216373" cy="6872140"/>
            <a:chOff x="0" y="219"/>
            <a:chExt cx="24405210" cy="13729208"/>
          </a:xfrm>
        </p:grpSpPr>
        <p:sp>
          <p:nvSpPr>
            <p:cNvPr id="3" name="Freeform 3" descr="Interfaz de usuario gráfica, Texto, Aplicación, Chat o mensaje de texto  El contenido generado por IA puede ser incorrecto.">
              <a:extLst>
                <a:ext uri="{FF2B5EF4-FFF2-40B4-BE49-F238E27FC236}">
                  <a16:creationId xmlns:a16="http://schemas.microsoft.com/office/drawing/2014/main" id="{B183B366-98C8-2FC7-58FF-61BAB706002F}"/>
                </a:ext>
              </a:extLst>
            </p:cNvPr>
            <p:cNvSpPr/>
            <p:nvPr/>
          </p:nvSpPr>
          <p:spPr>
            <a:xfrm>
              <a:off x="0" y="219"/>
              <a:ext cx="24405210" cy="13729208"/>
            </a:xfrm>
            <a:custGeom>
              <a:avLst/>
              <a:gdLst/>
              <a:ahLst/>
              <a:cxnLst/>
              <a:rect l="l" t="t" r="r" b="b"/>
              <a:pathLst>
                <a:path w="24405210" h="13729208">
                  <a:moveTo>
                    <a:pt x="0" y="0"/>
                  </a:moveTo>
                  <a:lnTo>
                    <a:pt x="24405210" y="0"/>
                  </a:lnTo>
                  <a:lnTo>
                    <a:pt x="24405210" y="13729208"/>
                  </a:lnTo>
                  <a:lnTo>
                    <a:pt x="0" y="13729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" b="-14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AD5056BD-227F-F744-0D0E-A8EA0785DC3F}"/>
              </a:ext>
            </a:extLst>
          </p:cNvPr>
          <p:cNvSpPr txBox="1"/>
          <p:nvPr/>
        </p:nvSpPr>
        <p:spPr>
          <a:xfrm>
            <a:off x="3775144" y="1630485"/>
            <a:ext cx="464608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800" b="1">
                <a:solidFill>
                  <a:schemeClr val="bg1"/>
                </a:solidFill>
              </a:rPr>
              <a:t>Comité y comisiones</a:t>
            </a:r>
            <a:endParaRPr lang="es-ES" sz="2800">
              <a:solidFill>
                <a:schemeClr val="bg1"/>
              </a:solidFill>
            </a:endParaRPr>
          </a:p>
        </p:txBody>
      </p:sp>
      <p:pic>
        <p:nvPicPr>
          <p:cNvPr id="2" name="Imagen 1" descr="Interfaz de usuario gráfica, Texto, Aplicación, Correo electrónico&#10;&#10;El contenido generado por IA puede ser incorrecto.">
            <a:extLst>
              <a:ext uri="{FF2B5EF4-FFF2-40B4-BE49-F238E27FC236}">
                <a16:creationId xmlns:a16="http://schemas.microsoft.com/office/drawing/2014/main" id="{8B13E68A-3F6A-3E20-AE78-EE2411692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25700"/>
            <a:ext cx="105156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56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F5E26-DBD9-3CFC-CD5B-A383EE42B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856F4E4-EBCE-12C6-6241-ECE955955C75}"/>
              </a:ext>
            </a:extLst>
          </p:cNvPr>
          <p:cNvGrpSpPr/>
          <p:nvPr/>
        </p:nvGrpSpPr>
        <p:grpSpPr>
          <a:xfrm>
            <a:off x="0" y="218"/>
            <a:ext cx="12216373" cy="6872140"/>
            <a:chOff x="0" y="219"/>
            <a:chExt cx="24405210" cy="13729208"/>
          </a:xfrm>
        </p:grpSpPr>
        <p:sp>
          <p:nvSpPr>
            <p:cNvPr id="3" name="Freeform 3" descr="Interfaz de usuario gráfica, Texto, Aplicación, Chat o mensaje de texto  El contenido generado por IA puede ser incorrecto.">
              <a:extLst>
                <a:ext uri="{FF2B5EF4-FFF2-40B4-BE49-F238E27FC236}">
                  <a16:creationId xmlns:a16="http://schemas.microsoft.com/office/drawing/2014/main" id="{A257E1C8-42DD-4555-E501-F9098D3479DC}"/>
                </a:ext>
              </a:extLst>
            </p:cNvPr>
            <p:cNvSpPr/>
            <p:nvPr/>
          </p:nvSpPr>
          <p:spPr>
            <a:xfrm>
              <a:off x="0" y="219"/>
              <a:ext cx="24405210" cy="13729208"/>
            </a:xfrm>
            <a:custGeom>
              <a:avLst/>
              <a:gdLst/>
              <a:ahLst/>
              <a:cxnLst/>
              <a:rect l="l" t="t" r="r" b="b"/>
              <a:pathLst>
                <a:path w="24405210" h="13729208">
                  <a:moveTo>
                    <a:pt x="0" y="0"/>
                  </a:moveTo>
                  <a:lnTo>
                    <a:pt x="24405210" y="0"/>
                  </a:lnTo>
                  <a:lnTo>
                    <a:pt x="24405210" y="13729208"/>
                  </a:lnTo>
                  <a:lnTo>
                    <a:pt x="0" y="13729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" b="-14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A15A32E5-FAEF-4164-335F-032B82318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17" y="2588683"/>
            <a:ext cx="10477500" cy="30861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A438DFB-A61E-113E-28E4-DFAC95285671}"/>
              </a:ext>
            </a:extLst>
          </p:cNvPr>
          <p:cNvSpPr txBox="1"/>
          <p:nvPr/>
        </p:nvSpPr>
        <p:spPr>
          <a:xfrm>
            <a:off x="3775144" y="1630485"/>
            <a:ext cx="464608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800" b="1">
                <a:solidFill>
                  <a:schemeClr val="bg1"/>
                </a:solidFill>
              </a:rPr>
              <a:t>Comité y comisiones</a:t>
            </a:r>
            <a:endParaRPr lang="es-E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7022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43EFC-4D81-C6E8-F8B5-BCC28FF0B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4334285-420C-C430-8D56-C441B30335AB}"/>
              </a:ext>
            </a:extLst>
          </p:cNvPr>
          <p:cNvGrpSpPr/>
          <p:nvPr/>
        </p:nvGrpSpPr>
        <p:grpSpPr>
          <a:xfrm>
            <a:off x="0" y="218"/>
            <a:ext cx="12216373" cy="6872140"/>
            <a:chOff x="0" y="219"/>
            <a:chExt cx="24405210" cy="13729208"/>
          </a:xfrm>
        </p:grpSpPr>
        <p:sp>
          <p:nvSpPr>
            <p:cNvPr id="3" name="Freeform 3" descr="Interfaz de usuario gráfica, Texto, Aplicación, Chat o mensaje de texto  El contenido generado por IA puede ser incorrecto.">
              <a:extLst>
                <a:ext uri="{FF2B5EF4-FFF2-40B4-BE49-F238E27FC236}">
                  <a16:creationId xmlns:a16="http://schemas.microsoft.com/office/drawing/2014/main" id="{676554A1-7F6C-C107-7E3A-6DEDA4DF050E}"/>
                </a:ext>
              </a:extLst>
            </p:cNvPr>
            <p:cNvSpPr/>
            <p:nvPr/>
          </p:nvSpPr>
          <p:spPr>
            <a:xfrm>
              <a:off x="0" y="219"/>
              <a:ext cx="24405210" cy="13729208"/>
            </a:xfrm>
            <a:custGeom>
              <a:avLst/>
              <a:gdLst/>
              <a:ahLst/>
              <a:cxnLst/>
              <a:rect l="l" t="t" r="r" b="b"/>
              <a:pathLst>
                <a:path w="24405210" h="13729208">
                  <a:moveTo>
                    <a:pt x="0" y="0"/>
                  </a:moveTo>
                  <a:lnTo>
                    <a:pt x="24405210" y="0"/>
                  </a:lnTo>
                  <a:lnTo>
                    <a:pt x="24405210" y="13729208"/>
                  </a:lnTo>
                  <a:lnTo>
                    <a:pt x="0" y="13729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" b="-14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2" name="Imagen 1" descr="Interfaz de usuario gráfica, Texto, Aplicación, Correo electrónico&#10;&#10;El contenido generado por IA puede ser incorrecto.">
            <a:extLst>
              <a:ext uri="{FF2B5EF4-FFF2-40B4-BE49-F238E27FC236}">
                <a16:creationId xmlns:a16="http://schemas.microsoft.com/office/drawing/2014/main" id="{963BC3A7-1689-7C9B-C750-BFCA2DA95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2460625"/>
            <a:ext cx="10439400" cy="371475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F41FDF2-2A3C-77E0-9F40-149554EEDED1}"/>
              </a:ext>
            </a:extLst>
          </p:cNvPr>
          <p:cNvSpPr txBox="1"/>
          <p:nvPr/>
        </p:nvSpPr>
        <p:spPr>
          <a:xfrm>
            <a:off x="3775144" y="1630485"/>
            <a:ext cx="464608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800" b="1">
                <a:solidFill>
                  <a:schemeClr val="bg1"/>
                </a:solidFill>
              </a:rPr>
              <a:t>Comité y comisiones</a:t>
            </a:r>
            <a:endParaRPr lang="es-E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78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04C76-EF9C-2862-1FB6-6C3A86646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CEDE8059-F5EB-7D67-5EBE-0A4D94C2BC0A}"/>
              </a:ext>
            </a:extLst>
          </p:cNvPr>
          <p:cNvGrpSpPr/>
          <p:nvPr/>
        </p:nvGrpSpPr>
        <p:grpSpPr>
          <a:xfrm>
            <a:off x="0" y="218"/>
            <a:ext cx="12216373" cy="6872140"/>
            <a:chOff x="0" y="219"/>
            <a:chExt cx="24405210" cy="13729208"/>
          </a:xfrm>
        </p:grpSpPr>
        <p:sp>
          <p:nvSpPr>
            <p:cNvPr id="3" name="Freeform 3" descr="Interfaz de usuario gráfica, Texto, Aplicación, Chat o mensaje de texto  El contenido generado por IA puede ser incorrecto.">
              <a:extLst>
                <a:ext uri="{FF2B5EF4-FFF2-40B4-BE49-F238E27FC236}">
                  <a16:creationId xmlns:a16="http://schemas.microsoft.com/office/drawing/2014/main" id="{463C0260-4090-0995-B121-2F0E1F9C513D}"/>
                </a:ext>
              </a:extLst>
            </p:cNvPr>
            <p:cNvSpPr/>
            <p:nvPr/>
          </p:nvSpPr>
          <p:spPr>
            <a:xfrm>
              <a:off x="0" y="219"/>
              <a:ext cx="24405210" cy="13729208"/>
            </a:xfrm>
            <a:custGeom>
              <a:avLst/>
              <a:gdLst/>
              <a:ahLst/>
              <a:cxnLst/>
              <a:rect l="l" t="t" r="r" b="b"/>
              <a:pathLst>
                <a:path w="24405210" h="13729208">
                  <a:moveTo>
                    <a:pt x="0" y="0"/>
                  </a:moveTo>
                  <a:lnTo>
                    <a:pt x="24405210" y="0"/>
                  </a:lnTo>
                  <a:lnTo>
                    <a:pt x="24405210" y="13729208"/>
                  </a:lnTo>
                  <a:lnTo>
                    <a:pt x="0" y="13729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" b="-14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E86995EF-EC4A-360B-1640-EF06F13C7C1B}"/>
              </a:ext>
            </a:extLst>
          </p:cNvPr>
          <p:cNvSpPr txBox="1"/>
          <p:nvPr/>
        </p:nvSpPr>
        <p:spPr>
          <a:xfrm>
            <a:off x="3775144" y="1630485"/>
            <a:ext cx="464608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>
                <a:solidFill>
                  <a:schemeClr val="bg1"/>
                </a:solidFill>
              </a:rPr>
              <a:t>Elecciones de Representantes</a:t>
            </a:r>
            <a:endParaRPr lang="es-ES">
              <a:solidFill>
                <a:schemeClr val="bg1"/>
              </a:solidFill>
            </a:endParaRPr>
          </a:p>
          <a:p>
            <a:pPr algn="ctr"/>
            <a:r>
              <a:rPr lang="es-ES" b="1" err="1">
                <a:solidFill>
                  <a:schemeClr val="bg1"/>
                </a:solidFill>
              </a:rPr>
              <a:t>Fondvida</a:t>
            </a:r>
            <a:r>
              <a:rPr lang="es-ES" b="1">
                <a:solidFill>
                  <a:schemeClr val="bg1"/>
                </a:solidFill>
              </a:rPr>
              <a:t> Matriz</a:t>
            </a:r>
            <a:endParaRPr lang="es-ES">
              <a:solidFill>
                <a:schemeClr val="bg1"/>
              </a:solidFill>
            </a:endParaRPr>
          </a:p>
        </p:txBody>
      </p:sp>
      <p:pic>
        <p:nvPicPr>
          <p:cNvPr id="2" name="Imagen 1" descr="Gráfico, Gráfico de barras, Histograma&#10;&#10;El contenido generado por IA puede ser incorrecto.">
            <a:extLst>
              <a:ext uri="{FF2B5EF4-FFF2-40B4-BE49-F238E27FC236}">
                <a16:creationId xmlns:a16="http://schemas.microsoft.com/office/drawing/2014/main" id="{E589C487-247C-6041-7914-08BCEA60C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633" y="2370096"/>
            <a:ext cx="7082368" cy="392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56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EDBDE-3C0A-D005-252E-C7F9521C2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ABF61499-E3D1-8B94-4C57-A8D9240AD637}"/>
              </a:ext>
            </a:extLst>
          </p:cNvPr>
          <p:cNvGrpSpPr/>
          <p:nvPr/>
        </p:nvGrpSpPr>
        <p:grpSpPr>
          <a:xfrm>
            <a:off x="0" y="218"/>
            <a:ext cx="12216373" cy="6872140"/>
            <a:chOff x="0" y="219"/>
            <a:chExt cx="24405210" cy="13729208"/>
          </a:xfrm>
        </p:grpSpPr>
        <p:sp>
          <p:nvSpPr>
            <p:cNvPr id="3" name="Freeform 3" descr="Interfaz de usuario gráfica, Texto, Aplicación, Chat o mensaje de texto  El contenido generado por IA puede ser incorrecto.">
              <a:extLst>
                <a:ext uri="{FF2B5EF4-FFF2-40B4-BE49-F238E27FC236}">
                  <a16:creationId xmlns:a16="http://schemas.microsoft.com/office/drawing/2014/main" id="{9147410E-F43A-A227-8F65-4D8FA777ABDD}"/>
                </a:ext>
              </a:extLst>
            </p:cNvPr>
            <p:cNvSpPr/>
            <p:nvPr/>
          </p:nvSpPr>
          <p:spPr>
            <a:xfrm>
              <a:off x="0" y="219"/>
              <a:ext cx="24405210" cy="13729208"/>
            </a:xfrm>
            <a:custGeom>
              <a:avLst/>
              <a:gdLst/>
              <a:ahLst/>
              <a:cxnLst/>
              <a:rect l="l" t="t" r="r" b="b"/>
              <a:pathLst>
                <a:path w="24405210" h="13729208">
                  <a:moveTo>
                    <a:pt x="0" y="0"/>
                  </a:moveTo>
                  <a:lnTo>
                    <a:pt x="24405210" y="0"/>
                  </a:lnTo>
                  <a:lnTo>
                    <a:pt x="24405210" y="13729208"/>
                  </a:lnTo>
                  <a:lnTo>
                    <a:pt x="0" y="13729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" b="-14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365CC9D0-5443-F63E-7892-6C761136D5FF}"/>
              </a:ext>
            </a:extLst>
          </p:cNvPr>
          <p:cNvSpPr txBox="1"/>
          <p:nvPr/>
        </p:nvSpPr>
        <p:spPr>
          <a:xfrm>
            <a:off x="3775144" y="1630485"/>
            <a:ext cx="464608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>
                <a:solidFill>
                  <a:schemeClr val="bg1"/>
                </a:solidFill>
              </a:rPr>
              <a:t>Elecciones de Representantes</a:t>
            </a:r>
            <a:endParaRPr lang="es-ES">
              <a:solidFill>
                <a:schemeClr val="bg1"/>
              </a:solidFill>
            </a:endParaRPr>
          </a:p>
          <a:p>
            <a:pPr algn="ctr"/>
            <a:r>
              <a:rPr lang="es-ES" b="1" dirty="0" err="1">
                <a:solidFill>
                  <a:schemeClr val="bg1"/>
                </a:solidFill>
              </a:rPr>
              <a:t>Fondvida</a:t>
            </a:r>
            <a:r>
              <a:rPr lang="es-ES" b="1">
                <a:solidFill>
                  <a:schemeClr val="bg1"/>
                </a:solidFill>
              </a:rPr>
              <a:t> Carapungo</a:t>
            </a:r>
            <a:endParaRPr lang="es-ES">
              <a:solidFill>
                <a:schemeClr val="bg1"/>
              </a:solidFill>
            </a:endParaRPr>
          </a:p>
        </p:txBody>
      </p:sp>
      <p:pic>
        <p:nvPicPr>
          <p:cNvPr id="2" name="Imagen 1" descr="Gráfico, Gráfico de barras, Histograma&#10;&#10;El contenido generado por IA puede ser incorrecto.">
            <a:extLst>
              <a:ext uri="{FF2B5EF4-FFF2-40B4-BE49-F238E27FC236}">
                <a16:creationId xmlns:a16="http://schemas.microsoft.com/office/drawing/2014/main" id="{9EFE675F-C050-5FFD-E32D-5557433466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721" r="-67" b="-99"/>
          <a:stretch>
            <a:fillRect/>
          </a:stretch>
        </p:blipFill>
        <p:spPr>
          <a:xfrm>
            <a:off x="2906984" y="2361576"/>
            <a:ext cx="6405996" cy="392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94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CB7EA-8DAC-3827-FB98-E2A416000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BFAA4D0-0EE0-98B6-EFC3-7C9822F41B32}"/>
              </a:ext>
            </a:extLst>
          </p:cNvPr>
          <p:cNvGrpSpPr/>
          <p:nvPr/>
        </p:nvGrpSpPr>
        <p:grpSpPr>
          <a:xfrm>
            <a:off x="0" y="218"/>
            <a:ext cx="12216373" cy="6872140"/>
            <a:chOff x="0" y="219"/>
            <a:chExt cx="24405210" cy="13729208"/>
          </a:xfrm>
        </p:grpSpPr>
        <p:sp>
          <p:nvSpPr>
            <p:cNvPr id="3" name="Freeform 3" descr="Interfaz de usuario gráfica, Texto, Aplicación, Chat o mensaje de texto  El contenido generado por IA puede ser incorrecto.">
              <a:extLst>
                <a:ext uri="{FF2B5EF4-FFF2-40B4-BE49-F238E27FC236}">
                  <a16:creationId xmlns:a16="http://schemas.microsoft.com/office/drawing/2014/main" id="{48587529-0CE9-5841-8F79-F037F650BCBD}"/>
                </a:ext>
              </a:extLst>
            </p:cNvPr>
            <p:cNvSpPr/>
            <p:nvPr/>
          </p:nvSpPr>
          <p:spPr>
            <a:xfrm>
              <a:off x="0" y="219"/>
              <a:ext cx="24405210" cy="13729208"/>
            </a:xfrm>
            <a:custGeom>
              <a:avLst/>
              <a:gdLst/>
              <a:ahLst/>
              <a:cxnLst/>
              <a:rect l="l" t="t" r="r" b="b"/>
              <a:pathLst>
                <a:path w="24405210" h="13729208">
                  <a:moveTo>
                    <a:pt x="0" y="0"/>
                  </a:moveTo>
                  <a:lnTo>
                    <a:pt x="24405210" y="0"/>
                  </a:lnTo>
                  <a:lnTo>
                    <a:pt x="24405210" y="13729208"/>
                  </a:lnTo>
                  <a:lnTo>
                    <a:pt x="0" y="13729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" b="-14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44548132-A9C0-E23F-4B4C-ABB743A48964}"/>
              </a:ext>
            </a:extLst>
          </p:cNvPr>
          <p:cNvSpPr txBox="1"/>
          <p:nvPr/>
        </p:nvSpPr>
        <p:spPr>
          <a:xfrm>
            <a:off x="3775144" y="1630485"/>
            <a:ext cx="464608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>
                <a:solidFill>
                  <a:schemeClr val="bg1"/>
                </a:solidFill>
              </a:rPr>
              <a:t>Elecciones de Representantes</a:t>
            </a:r>
            <a:endParaRPr lang="es-ES">
              <a:solidFill>
                <a:schemeClr val="bg1"/>
              </a:solidFill>
            </a:endParaRPr>
          </a:p>
          <a:p>
            <a:pPr algn="ctr"/>
            <a:r>
              <a:rPr lang="es-ES" b="1" err="1">
                <a:solidFill>
                  <a:schemeClr val="bg1"/>
                </a:solidFill>
              </a:rPr>
              <a:t>Fondvida</a:t>
            </a:r>
            <a:r>
              <a:rPr lang="es-ES" b="1">
                <a:solidFill>
                  <a:schemeClr val="bg1"/>
                </a:solidFill>
              </a:rPr>
              <a:t> Sur</a:t>
            </a:r>
            <a:endParaRPr lang="es-ES">
              <a:solidFill>
                <a:schemeClr val="bg1"/>
              </a:solidFill>
            </a:endParaRPr>
          </a:p>
        </p:txBody>
      </p:sp>
      <p:pic>
        <p:nvPicPr>
          <p:cNvPr id="2" name="Imagen 1" descr="Gráfico, Gráfico de embudo&#10;&#10;El contenido generado por IA puede ser incorrecto.">
            <a:extLst>
              <a:ext uri="{FF2B5EF4-FFF2-40B4-BE49-F238E27FC236}">
                <a16:creationId xmlns:a16="http://schemas.microsoft.com/office/drawing/2014/main" id="{94E3965E-DAC6-DFDF-FCAB-3709C3779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684" y="2460603"/>
            <a:ext cx="7125368" cy="33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40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E99A7E8-B5B1-0FAD-71B1-F03B0BAB6827}"/>
              </a:ext>
            </a:extLst>
          </p:cNvPr>
          <p:cNvGrpSpPr/>
          <p:nvPr/>
        </p:nvGrpSpPr>
        <p:grpSpPr>
          <a:xfrm>
            <a:off x="0" y="218"/>
            <a:ext cx="12216373" cy="6872140"/>
            <a:chOff x="0" y="219"/>
            <a:chExt cx="24405210" cy="13729208"/>
          </a:xfrm>
        </p:grpSpPr>
        <p:sp>
          <p:nvSpPr>
            <p:cNvPr id="3" name="Freeform 3" descr="Interfaz de usuario gráfica, Texto, Aplicación, Chat o mensaje de texto  El contenido generado por IA puede ser incorrecto.">
              <a:extLst>
                <a:ext uri="{FF2B5EF4-FFF2-40B4-BE49-F238E27FC236}">
                  <a16:creationId xmlns:a16="http://schemas.microsoft.com/office/drawing/2014/main" id="{76418C42-D6F9-D0E6-7702-EF806B986A7B}"/>
                </a:ext>
              </a:extLst>
            </p:cNvPr>
            <p:cNvSpPr/>
            <p:nvPr/>
          </p:nvSpPr>
          <p:spPr>
            <a:xfrm>
              <a:off x="0" y="219"/>
              <a:ext cx="24405210" cy="13729208"/>
            </a:xfrm>
            <a:custGeom>
              <a:avLst/>
              <a:gdLst/>
              <a:ahLst/>
              <a:cxnLst/>
              <a:rect l="l" t="t" r="r" b="b"/>
              <a:pathLst>
                <a:path w="24405210" h="13729208">
                  <a:moveTo>
                    <a:pt x="0" y="0"/>
                  </a:moveTo>
                  <a:lnTo>
                    <a:pt x="24405210" y="0"/>
                  </a:lnTo>
                  <a:lnTo>
                    <a:pt x="24405210" y="13729208"/>
                  </a:lnTo>
                  <a:lnTo>
                    <a:pt x="0" y="13729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" b="-14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FD94449F-1E27-E1BA-0628-32C3B9096B5E}"/>
              </a:ext>
            </a:extLst>
          </p:cNvPr>
          <p:cNvSpPr txBox="1"/>
          <p:nvPr/>
        </p:nvSpPr>
        <p:spPr>
          <a:xfrm>
            <a:off x="3794479" y="1714499"/>
            <a:ext cx="463126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b="1">
                <a:solidFill>
                  <a:schemeClr val="bg1"/>
                </a:solidFill>
              </a:rPr>
              <a:t>DISTRIBUCIÓN DE EXCEDENTES</a:t>
            </a:r>
          </a:p>
        </p:txBody>
      </p:sp>
      <p:pic>
        <p:nvPicPr>
          <p:cNvPr id="7" name="Imagen 6" descr="Imagen que contiene Tabla&#10;&#10;El contenido generado por IA puede ser incorrecto.">
            <a:extLst>
              <a:ext uri="{FF2B5EF4-FFF2-40B4-BE49-F238E27FC236}">
                <a16:creationId xmlns:a16="http://schemas.microsoft.com/office/drawing/2014/main" id="{E613434E-AA05-0D3F-4E8C-4F7F49970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33" y="3049221"/>
            <a:ext cx="11758083" cy="154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13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0B0FBD7-CD8B-3507-152F-5E6F03A7528D}"/>
              </a:ext>
            </a:extLst>
          </p:cNvPr>
          <p:cNvGrpSpPr/>
          <p:nvPr/>
        </p:nvGrpSpPr>
        <p:grpSpPr>
          <a:xfrm>
            <a:off x="0" y="218"/>
            <a:ext cx="12216373" cy="6872140"/>
            <a:chOff x="0" y="219"/>
            <a:chExt cx="24405210" cy="13729208"/>
          </a:xfrm>
        </p:grpSpPr>
        <p:sp>
          <p:nvSpPr>
            <p:cNvPr id="3" name="Freeform 3" descr="Interfaz de usuario gráfica, Texto, Aplicación, Chat o mensaje de texto  El contenido generado por IA puede ser incorrecto.">
              <a:extLst>
                <a:ext uri="{FF2B5EF4-FFF2-40B4-BE49-F238E27FC236}">
                  <a16:creationId xmlns:a16="http://schemas.microsoft.com/office/drawing/2014/main" id="{0AA091C7-4D31-F6EF-A69D-B9C12DC22D46}"/>
                </a:ext>
              </a:extLst>
            </p:cNvPr>
            <p:cNvSpPr/>
            <p:nvPr/>
          </p:nvSpPr>
          <p:spPr>
            <a:xfrm>
              <a:off x="0" y="219"/>
              <a:ext cx="24405210" cy="13729208"/>
            </a:xfrm>
            <a:custGeom>
              <a:avLst/>
              <a:gdLst/>
              <a:ahLst/>
              <a:cxnLst/>
              <a:rect l="l" t="t" r="r" b="b"/>
              <a:pathLst>
                <a:path w="24405210" h="13729208">
                  <a:moveTo>
                    <a:pt x="0" y="0"/>
                  </a:moveTo>
                  <a:lnTo>
                    <a:pt x="24405210" y="0"/>
                  </a:lnTo>
                  <a:lnTo>
                    <a:pt x="24405210" y="13729208"/>
                  </a:lnTo>
                  <a:lnTo>
                    <a:pt x="0" y="13729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" b="-14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8E8BA3C5-15F2-8CB8-BF9F-800E42F5082A}"/>
              </a:ext>
            </a:extLst>
          </p:cNvPr>
          <p:cNvSpPr txBox="1"/>
          <p:nvPr/>
        </p:nvSpPr>
        <p:spPr>
          <a:xfrm>
            <a:off x="3775144" y="1609319"/>
            <a:ext cx="467148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>
                <a:solidFill>
                  <a:schemeClr val="bg1"/>
                </a:solidFill>
              </a:rPr>
              <a:t>Indicadores de gobierno relativo a los socios</a:t>
            </a:r>
            <a:endParaRPr lang="es-ES">
              <a:solidFill>
                <a:schemeClr val="bg1"/>
              </a:solidFill>
            </a:endParaRPr>
          </a:p>
        </p:txBody>
      </p:sp>
      <p:pic>
        <p:nvPicPr>
          <p:cNvPr id="2" name="Imagen 1" descr="Tabla&#10;&#10;El contenido generado por IA puede ser incorrecto.">
            <a:extLst>
              <a:ext uri="{FF2B5EF4-FFF2-40B4-BE49-F238E27FC236}">
                <a16:creationId xmlns:a16="http://schemas.microsoft.com/office/drawing/2014/main" id="{86458425-CF06-8B49-BC6B-EF38B09D61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867" b="288"/>
          <a:stretch>
            <a:fillRect/>
          </a:stretch>
        </p:blipFill>
        <p:spPr>
          <a:xfrm>
            <a:off x="1417839" y="2498105"/>
            <a:ext cx="9359048" cy="354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66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E0640-7986-46C8-9A69-26A94D21F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A26D3245-1B02-ED49-2E5A-F8806562CB43}"/>
              </a:ext>
            </a:extLst>
          </p:cNvPr>
          <p:cNvGrpSpPr/>
          <p:nvPr/>
        </p:nvGrpSpPr>
        <p:grpSpPr>
          <a:xfrm>
            <a:off x="0" y="218"/>
            <a:ext cx="12216373" cy="6872140"/>
            <a:chOff x="0" y="219"/>
            <a:chExt cx="24405210" cy="13729208"/>
          </a:xfrm>
        </p:grpSpPr>
        <p:sp>
          <p:nvSpPr>
            <p:cNvPr id="3" name="Freeform 3" descr="Interfaz de usuario gráfica, Texto, Aplicación, Chat o mensaje de texto  El contenido generado por IA puede ser incorrecto.">
              <a:extLst>
                <a:ext uri="{FF2B5EF4-FFF2-40B4-BE49-F238E27FC236}">
                  <a16:creationId xmlns:a16="http://schemas.microsoft.com/office/drawing/2014/main" id="{7651F696-6FD0-E5D2-1CA2-C7D377341F8B}"/>
                </a:ext>
              </a:extLst>
            </p:cNvPr>
            <p:cNvSpPr/>
            <p:nvPr/>
          </p:nvSpPr>
          <p:spPr>
            <a:xfrm>
              <a:off x="0" y="219"/>
              <a:ext cx="24405210" cy="13729208"/>
            </a:xfrm>
            <a:custGeom>
              <a:avLst/>
              <a:gdLst/>
              <a:ahLst/>
              <a:cxnLst/>
              <a:rect l="l" t="t" r="r" b="b"/>
              <a:pathLst>
                <a:path w="24405210" h="13729208">
                  <a:moveTo>
                    <a:pt x="0" y="0"/>
                  </a:moveTo>
                  <a:lnTo>
                    <a:pt x="24405210" y="0"/>
                  </a:lnTo>
                  <a:lnTo>
                    <a:pt x="24405210" y="13729208"/>
                  </a:lnTo>
                  <a:lnTo>
                    <a:pt x="0" y="13729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" b="-14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D5544311-28A5-1864-992B-62FD3AB5B7C8}"/>
              </a:ext>
            </a:extLst>
          </p:cNvPr>
          <p:cNvSpPr txBox="1"/>
          <p:nvPr/>
        </p:nvSpPr>
        <p:spPr>
          <a:xfrm>
            <a:off x="3775144" y="1609319"/>
            <a:ext cx="467148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>
                <a:solidFill>
                  <a:schemeClr val="bg1"/>
                </a:solidFill>
              </a:rPr>
              <a:t>Indicadores de gobierno relativo a los socios</a:t>
            </a:r>
            <a:endParaRPr lang="es-ES">
              <a:solidFill>
                <a:schemeClr val="bg1"/>
              </a:solidFill>
            </a:endParaRPr>
          </a:p>
        </p:txBody>
      </p:sp>
      <p:pic>
        <p:nvPicPr>
          <p:cNvPr id="5" name="Imagen 4" descr="Tabla&#10;&#10;El contenido generado por IA puede ser incorrecto.">
            <a:extLst>
              <a:ext uri="{FF2B5EF4-FFF2-40B4-BE49-F238E27FC236}">
                <a16:creationId xmlns:a16="http://schemas.microsoft.com/office/drawing/2014/main" id="{2952567C-C617-B94E-4F7D-C6B4CFE5B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711" y="2408727"/>
            <a:ext cx="9136144" cy="383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70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31F92-C36A-04E3-711C-B37A547A1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5CFADD44-2DAA-8B40-B261-A977C0164CA4}"/>
              </a:ext>
            </a:extLst>
          </p:cNvPr>
          <p:cNvGrpSpPr/>
          <p:nvPr/>
        </p:nvGrpSpPr>
        <p:grpSpPr>
          <a:xfrm>
            <a:off x="0" y="218"/>
            <a:ext cx="12216373" cy="6872140"/>
            <a:chOff x="0" y="219"/>
            <a:chExt cx="24405210" cy="13729208"/>
          </a:xfrm>
        </p:grpSpPr>
        <p:sp>
          <p:nvSpPr>
            <p:cNvPr id="3" name="Freeform 3" descr="Interfaz de usuario gráfica, Texto, Aplicación, Chat o mensaje de texto  El contenido generado por IA puede ser incorrecto.">
              <a:extLst>
                <a:ext uri="{FF2B5EF4-FFF2-40B4-BE49-F238E27FC236}">
                  <a16:creationId xmlns:a16="http://schemas.microsoft.com/office/drawing/2014/main" id="{809EC546-271C-2CFC-09FB-D2B3213E6ADD}"/>
                </a:ext>
              </a:extLst>
            </p:cNvPr>
            <p:cNvSpPr/>
            <p:nvPr/>
          </p:nvSpPr>
          <p:spPr>
            <a:xfrm>
              <a:off x="0" y="219"/>
              <a:ext cx="24405210" cy="13729208"/>
            </a:xfrm>
            <a:custGeom>
              <a:avLst/>
              <a:gdLst/>
              <a:ahLst/>
              <a:cxnLst/>
              <a:rect l="l" t="t" r="r" b="b"/>
              <a:pathLst>
                <a:path w="24405210" h="13729208">
                  <a:moveTo>
                    <a:pt x="0" y="0"/>
                  </a:moveTo>
                  <a:lnTo>
                    <a:pt x="24405210" y="0"/>
                  </a:lnTo>
                  <a:lnTo>
                    <a:pt x="24405210" y="13729208"/>
                  </a:lnTo>
                  <a:lnTo>
                    <a:pt x="0" y="13729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" b="-14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983F766C-1F39-3034-4B20-18F4333AE30E}"/>
              </a:ext>
            </a:extLst>
          </p:cNvPr>
          <p:cNvSpPr txBox="1"/>
          <p:nvPr/>
        </p:nvSpPr>
        <p:spPr>
          <a:xfrm>
            <a:off x="3775144" y="1609319"/>
            <a:ext cx="467148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>
                <a:solidFill>
                  <a:schemeClr val="bg1"/>
                </a:solidFill>
              </a:rPr>
              <a:t>Indicadores de gobierno relativo a los socios</a:t>
            </a:r>
            <a:endParaRPr lang="es-ES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E0A17FC-FD1B-3536-54D2-7EB08C8B6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300" y="2403897"/>
            <a:ext cx="7645400" cy="384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63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20D6C-ECDF-6441-E05D-AA0867E0D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44D5564-A5A3-37C4-7CE2-00C5CD6A366C}"/>
              </a:ext>
            </a:extLst>
          </p:cNvPr>
          <p:cNvGrpSpPr/>
          <p:nvPr/>
        </p:nvGrpSpPr>
        <p:grpSpPr>
          <a:xfrm>
            <a:off x="0" y="218"/>
            <a:ext cx="12216373" cy="6872140"/>
            <a:chOff x="0" y="219"/>
            <a:chExt cx="24405210" cy="13729208"/>
          </a:xfrm>
        </p:grpSpPr>
        <p:sp>
          <p:nvSpPr>
            <p:cNvPr id="3" name="Freeform 3" descr="Interfaz de usuario gráfica, Texto, Aplicación, Chat o mensaje de texto  El contenido generado por IA puede ser incorrecto.">
              <a:extLst>
                <a:ext uri="{FF2B5EF4-FFF2-40B4-BE49-F238E27FC236}">
                  <a16:creationId xmlns:a16="http://schemas.microsoft.com/office/drawing/2014/main" id="{EFA7F5E9-3172-ED24-BAA1-7FAC5A9A4568}"/>
                </a:ext>
              </a:extLst>
            </p:cNvPr>
            <p:cNvSpPr/>
            <p:nvPr/>
          </p:nvSpPr>
          <p:spPr>
            <a:xfrm>
              <a:off x="0" y="219"/>
              <a:ext cx="24405210" cy="13729208"/>
            </a:xfrm>
            <a:custGeom>
              <a:avLst/>
              <a:gdLst/>
              <a:ahLst/>
              <a:cxnLst/>
              <a:rect l="l" t="t" r="r" b="b"/>
              <a:pathLst>
                <a:path w="24405210" h="13729208">
                  <a:moveTo>
                    <a:pt x="0" y="0"/>
                  </a:moveTo>
                  <a:lnTo>
                    <a:pt x="24405210" y="0"/>
                  </a:lnTo>
                  <a:lnTo>
                    <a:pt x="24405210" y="13729208"/>
                  </a:lnTo>
                  <a:lnTo>
                    <a:pt x="0" y="13729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" b="-14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C1B385F7-3A85-32BF-73FA-3365D64D87DA}"/>
              </a:ext>
            </a:extLst>
          </p:cNvPr>
          <p:cNvSpPr txBox="1"/>
          <p:nvPr/>
        </p:nvSpPr>
        <p:spPr>
          <a:xfrm>
            <a:off x="3775144" y="1609319"/>
            <a:ext cx="467148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>
                <a:solidFill>
                  <a:schemeClr val="bg1"/>
                </a:solidFill>
              </a:rPr>
              <a:t>Indicadores de gobierno relativo a la Asamblea General</a:t>
            </a:r>
          </a:p>
        </p:txBody>
      </p:sp>
      <p:pic>
        <p:nvPicPr>
          <p:cNvPr id="7" name="Imagen 6" descr="Tabla&#10;&#10;El contenido generado por IA puede ser incorrecto.">
            <a:extLst>
              <a:ext uri="{FF2B5EF4-FFF2-40B4-BE49-F238E27FC236}">
                <a16:creationId xmlns:a16="http://schemas.microsoft.com/office/drawing/2014/main" id="{21DD229A-DBD1-6F5C-1F4F-B788D2E4B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328" y="2256367"/>
            <a:ext cx="6405344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59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8ED31-9083-27B9-7D56-5E212B161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359AE92-0E7A-F416-8368-9E03F5BC6DF4}"/>
              </a:ext>
            </a:extLst>
          </p:cNvPr>
          <p:cNvGrpSpPr/>
          <p:nvPr/>
        </p:nvGrpSpPr>
        <p:grpSpPr>
          <a:xfrm>
            <a:off x="0" y="-12482"/>
            <a:ext cx="12216373" cy="6872140"/>
            <a:chOff x="0" y="219"/>
            <a:chExt cx="24405210" cy="13729208"/>
          </a:xfrm>
        </p:grpSpPr>
        <p:sp>
          <p:nvSpPr>
            <p:cNvPr id="3" name="Freeform 3" descr="Interfaz de usuario gráfica, Texto, Aplicación, Chat o mensaje de texto  El contenido generado por IA puede ser incorrecto.">
              <a:extLst>
                <a:ext uri="{FF2B5EF4-FFF2-40B4-BE49-F238E27FC236}">
                  <a16:creationId xmlns:a16="http://schemas.microsoft.com/office/drawing/2014/main" id="{D8BDC663-B602-C2C3-6F52-D30477DAD962}"/>
                </a:ext>
              </a:extLst>
            </p:cNvPr>
            <p:cNvSpPr/>
            <p:nvPr/>
          </p:nvSpPr>
          <p:spPr>
            <a:xfrm>
              <a:off x="0" y="219"/>
              <a:ext cx="24405210" cy="13729208"/>
            </a:xfrm>
            <a:custGeom>
              <a:avLst/>
              <a:gdLst/>
              <a:ahLst/>
              <a:cxnLst/>
              <a:rect l="l" t="t" r="r" b="b"/>
              <a:pathLst>
                <a:path w="24405210" h="13729208">
                  <a:moveTo>
                    <a:pt x="0" y="0"/>
                  </a:moveTo>
                  <a:lnTo>
                    <a:pt x="24405210" y="0"/>
                  </a:lnTo>
                  <a:lnTo>
                    <a:pt x="24405210" y="13729208"/>
                  </a:lnTo>
                  <a:lnTo>
                    <a:pt x="0" y="13729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" b="-14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08C0A891-7D3E-28A5-C043-4D70C005ADA8}"/>
              </a:ext>
            </a:extLst>
          </p:cNvPr>
          <p:cNvSpPr txBox="1"/>
          <p:nvPr/>
        </p:nvSpPr>
        <p:spPr>
          <a:xfrm>
            <a:off x="3775144" y="1609319"/>
            <a:ext cx="467148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>
                <a:solidFill>
                  <a:schemeClr val="bg1"/>
                </a:solidFill>
              </a:rPr>
              <a:t>Indicadores de gobierno relativo a la Asamblea General</a:t>
            </a:r>
          </a:p>
        </p:txBody>
      </p:sp>
      <p:pic>
        <p:nvPicPr>
          <p:cNvPr id="2" name="Imagen 1" descr="Tabla&#10;&#10;El contenido generado por IA puede ser incorrecto.">
            <a:extLst>
              <a:ext uri="{FF2B5EF4-FFF2-40B4-BE49-F238E27FC236}">
                <a16:creationId xmlns:a16="http://schemas.microsoft.com/office/drawing/2014/main" id="{9364E805-79E3-087C-B4FE-B6E71C237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014" y="2256366"/>
            <a:ext cx="5654205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9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BAEDA-E254-13C4-EA2A-486F364F6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5F2402C3-2C34-963A-5042-A39BB4BA66AB}"/>
              </a:ext>
            </a:extLst>
          </p:cNvPr>
          <p:cNvGrpSpPr/>
          <p:nvPr/>
        </p:nvGrpSpPr>
        <p:grpSpPr>
          <a:xfrm>
            <a:off x="0" y="218"/>
            <a:ext cx="12216373" cy="6872140"/>
            <a:chOff x="0" y="219"/>
            <a:chExt cx="24405210" cy="13729208"/>
          </a:xfrm>
        </p:grpSpPr>
        <p:sp>
          <p:nvSpPr>
            <p:cNvPr id="3" name="Freeform 3" descr="Interfaz de usuario gráfica, Texto, Aplicación, Chat o mensaje de texto  El contenido generado por IA puede ser incorrecto.">
              <a:extLst>
                <a:ext uri="{FF2B5EF4-FFF2-40B4-BE49-F238E27FC236}">
                  <a16:creationId xmlns:a16="http://schemas.microsoft.com/office/drawing/2014/main" id="{978BCC40-A26E-5C46-E5B1-545B930E2B75}"/>
                </a:ext>
              </a:extLst>
            </p:cNvPr>
            <p:cNvSpPr/>
            <p:nvPr/>
          </p:nvSpPr>
          <p:spPr>
            <a:xfrm>
              <a:off x="0" y="219"/>
              <a:ext cx="24405210" cy="13729208"/>
            </a:xfrm>
            <a:custGeom>
              <a:avLst/>
              <a:gdLst/>
              <a:ahLst/>
              <a:cxnLst/>
              <a:rect l="l" t="t" r="r" b="b"/>
              <a:pathLst>
                <a:path w="24405210" h="13729208">
                  <a:moveTo>
                    <a:pt x="0" y="0"/>
                  </a:moveTo>
                  <a:lnTo>
                    <a:pt x="24405210" y="0"/>
                  </a:lnTo>
                  <a:lnTo>
                    <a:pt x="24405210" y="13729208"/>
                  </a:lnTo>
                  <a:lnTo>
                    <a:pt x="0" y="13729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" b="-14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6360ED07-82DC-2C22-DBC1-6CF99F349889}"/>
              </a:ext>
            </a:extLst>
          </p:cNvPr>
          <p:cNvSpPr txBox="1"/>
          <p:nvPr/>
        </p:nvSpPr>
        <p:spPr>
          <a:xfrm>
            <a:off x="3775144" y="1609319"/>
            <a:ext cx="467148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>
                <a:solidFill>
                  <a:schemeClr val="bg1"/>
                </a:solidFill>
              </a:rPr>
              <a:t>Indicadores de gobierno relativo a la Gerencia y Jefaturas</a:t>
            </a:r>
          </a:p>
        </p:txBody>
      </p:sp>
      <p:pic>
        <p:nvPicPr>
          <p:cNvPr id="2" name="Imagen 1" descr="Tabla&#10;&#10;El contenido generado por IA puede ser incorrecto.">
            <a:extLst>
              <a:ext uri="{FF2B5EF4-FFF2-40B4-BE49-F238E27FC236}">
                <a16:creationId xmlns:a16="http://schemas.microsoft.com/office/drawing/2014/main" id="{938DEE25-C750-3643-6521-C4ED95246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305" y="2256367"/>
            <a:ext cx="6255024" cy="394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686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28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14</cp:revision>
  <dcterms:created xsi:type="dcterms:W3CDTF">2012-07-30T22:48:03Z</dcterms:created>
  <dcterms:modified xsi:type="dcterms:W3CDTF">2026-04-10T15:25:55Z</dcterms:modified>
</cp:coreProperties>
</file>